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9144000" cy="5143500" type="screen16x9"/>
  <p:notesSz cx="6858000" cy="9144000"/>
  <p:embeddedFontLst>
    <p:embeddedFont>
      <p:font typeface="Cinzel" panose="020B0604020202020204" charset="0"/>
      <p:regular r:id="rId11"/>
      <p:bold r:id="rId12"/>
    </p:embeddedFont>
    <p:embeddedFont>
      <p:font typeface="Playfair Display" panose="00000500000000000000" pitchFamily="2" charset="0"/>
      <p:regular r:id="rId13"/>
      <p:bold r:id="rId14"/>
      <p:italic r:id="rId15"/>
      <p:boldItalic r:id="rId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Untitled Section" id="{3D15EF3C-7307-4D75-B8AB-9AC565F97B1F}">
          <p14:sldIdLst>
            <p14:sldId id="256"/>
            <p14:sldId id="257"/>
            <p14:sldId id="258"/>
            <p14:sldId id="259"/>
            <p14:sldId id="260"/>
            <p14:sldId id="261"/>
            <p14:sldId id="262"/>
            <p14:sldId id="263"/>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462"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notesMaster" Target="notesMasters/notesMaster1.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695a5088b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695a5088b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56d4ca690c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56d4ca690c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370785195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370785195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56d4ca690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56d4ca690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56d4ca690c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56d4ca690c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56d4ca690c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56d4ca690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5b4b356a3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5b4b356a3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56d4ca690c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156d4ca690c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www.simply-gascony.co.uk/post/gascony-wines-part-one-a-beginner-s-guide" TargetMode="External"/><Relationship Id="rId4" Type="http://schemas.openxmlformats.org/officeDocument/2006/relationships/hyperlink" Target="https://www.simply-gascony.co.uk/post/gascony-food-and-cuisine-gascony-for-foodi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hyperlink" Target="https://www.simply-gascony.co.uk/our-working-partners-gascony"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https://www.facebook.com/profile.php?id=100054530781418" TargetMode="External"/><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hyperlink" Target="https://www.simply-gascony.co.uk/our-working-partners-gascony" TargetMode="External"/><Relationship Id="rId4" Type="http://schemas.openxmlformats.org/officeDocument/2006/relationships/hyperlink" Target="https://www.facebook.com/profile.php?id=10002507543481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mailto:ROBIN@SIMPLY-GASCONY.CO.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E4F48"/>
        </a:solid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t="19567" b="19567"/>
          <a:stretch/>
        </p:blipFill>
        <p:spPr>
          <a:xfrm>
            <a:off x="2575" y="1290975"/>
            <a:ext cx="9143997" cy="3875102"/>
          </a:xfrm>
          <a:prstGeom prst="rect">
            <a:avLst/>
          </a:prstGeom>
          <a:noFill/>
          <a:ln>
            <a:noFill/>
          </a:ln>
        </p:spPr>
      </p:pic>
      <p:pic>
        <p:nvPicPr>
          <p:cNvPr id="55" name="Google Shape;55;p13"/>
          <p:cNvPicPr preferRelativeResize="0"/>
          <p:nvPr/>
        </p:nvPicPr>
        <p:blipFill>
          <a:blip r:embed="rId4">
            <a:alphaModFix/>
          </a:blip>
          <a:stretch>
            <a:fillRect/>
          </a:stretch>
        </p:blipFill>
        <p:spPr>
          <a:xfrm>
            <a:off x="2529700" y="551625"/>
            <a:ext cx="3884775" cy="1499475"/>
          </a:xfrm>
          <a:prstGeom prst="rect">
            <a:avLst/>
          </a:prstGeom>
          <a:noFill/>
          <a:ln>
            <a:noFill/>
          </a:ln>
        </p:spPr>
      </p:pic>
      <p:sp>
        <p:nvSpPr>
          <p:cNvPr id="56" name="Google Shape;56;p13"/>
          <p:cNvSpPr txBox="1"/>
          <p:nvPr/>
        </p:nvSpPr>
        <p:spPr>
          <a:xfrm>
            <a:off x="3832637" y="4410830"/>
            <a:ext cx="12789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200" b="1" dirty="0">
                <a:solidFill>
                  <a:srgbClr val="FFFFFF"/>
                </a:solidFill>
                <a:latin typeface="Cinzel"/>
                <a:ea typeface="Cinzel"/>
                <a:cs typeface="Cinzel"/>
                <a:sym typeface="Cinzel"/>
              </a:rPr>
              <a:t>2026</a:t>
            </a:r>
            <a:endParaRPr sz="2200" b="1" dirty="0">
              <a:solidFill>
                <a:srgbClr val="FFFFFF"/>
              </a:solidFill>
              <a:latin typeface="Cinzel"/>
              <a:ea typeface="Cinzel"/>
              <a:cs typeface="Cinzel"/>
              <a:sym typeface="Cinze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97A1E"/>
        </a:solidFill>
        <a:effectLst/>
      </p:bgPr>
    </p:bg>
    <p:spTree>
      <p:nvGrpSpPr>
        <p:cNvPr id="1" name="Shape 60"/>
        <p:cNvGrpSpPr/>
        <p:nvPr/>
      </p:nvGrpSpPr>
      <p:grpSpPr>
        <a:xfrm>
          <a:off x="0" y="0"/>
          <a:ext cx="0" cy="0"/>
          <a:chOff x="0" y="0"/>
          <a:chExt cx="0" cy="0"/>
        </a:xfrm>
      </p:grpSpPr>
      <p:pic>
        <p:nvPicPr>
          <p:cNvPr id="61" name="Google Shape;61;p14"/>
          <p:cNvPicPr preferRelativeResize="0"/>
          <p:nvPr/>
        </p:nvPicPr>
        <p:blipFill rotWithShape="1">
          <a:blip r:embed="rId3">
            <a:alphaModFix amt="56000"/>
          </a:blip>
          <a:srcRect l="487" t="37449" b="33291"/>
          <a:stretch/>
        </p:blipFill>
        <p:spPr>
          <a:xfrm>
            <a:off x="0" y="0"/>
            <a:ext cx="9143999" cy="1488126"/>
          </a:xfrm>
          <a:prstGeom prst="rect">
            <a:avLst/>
          </a:prstGeom>
          <a:noFill/>
          <a:ln>
            <a:noFill/>
          </a:ln>
        </p:spPr>
      </p:pic>
      <p:sp>
        <p:nvSpPr>
          <p:cNvPr id="62" name="Google Shape;62;p14"/>
          <p:cNvSpPr txBox="1"/>
          <p:nvPr/>
        </p:nvSpPr>
        <p:spPr>
          <a:xfrm>
            <a:off x="0" y="1168294"/>
            <a:ext cx="9144000" cy="388564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990"/>
              <a:buFont typeface="Arial"/>
              <a:buNone/>
            </a:pPr>
            <a:endParaRPr sz="800" b="1" dirty="0">
              <a:solidFill>
                <a:schemeClr val="dk1"/>
              </a:solidFill>
              <a:latin typeface="Cinzel"/>
              <a:ea typeface="Cinzel"/>
              <a:cs typeface="Cinzel"/>
              <a:sym typeface="Cinzel"/>
            </a:endParaRPr>
          </a:p>
          <a:p>
            <a:pPr marL="0" lvl="0" indent="0" algn="l" rtl="0">
              <a:lnSpc>
                <a:spcPct val="115000"/>
              </a:lnSpc>
              <a:spcBef>
                <a:spcPts val="1200"/>
              </a:spcBef>
              <a:spcAft>
                <a:spcPts val="0"/>
              </a:spcAft>
              <a:buClr>
                <a:schemeClr val="dk1"/>
              </a:buClr>
              <a:buSzPts val="990"/>
              <a:buFont typeface="Arial"/>
              <a:buNone/>
            </a:pPr>
            <a:r>
              <a:rPr lang="fr" sz="1500" b="1" dirty="0">
                <a:solidFill>
                  <a:schemeClr val="dk1"/>
                </a:solidFill>
                <a:latin typeface="Cinzel"/>
                <a:ea typeface="Cinzel"/>
                <a:cs typeface="Cinzel"/>
                <a:sym typeface="Cinzel"/>
              </a:rPr>
              <a:t>Beautiful, unspoilt, and welcoming part of Southwest France</a:t>
            </a:r>
            <a:endParaRPr sz="1500" b="1" dirty="0">
              <a:solidFill>
                <a:schemeClr val="dk1"/>
              </a:solidFill>
              <a:latin typeface="Cinzel"/>
              <a:ea typeface="Cinzel"/>
              <a:cs typeface="Cinzel"/>
              <a:sym typeface="Cinzel"/>
            </a:endParaRPr>
          </a:p>
          <a:p>
            <a:pPr marL="0" marR="0" lvl="0" indent="0" algn="just" rtl="0">
              <a:lnSpc>
                <a:spcPct val="115000"/>
              </a:lnSpc>
              <a:spcBef>
                <a:spcPts val="1200"/>
              </a:spcBef>
              <a:spcAft>
                <a:spcPts val="0"/>
              </a:spcAft>
              <a:buClr>
                <a:schemeClr val="dk1"/>
              </a:buClr>
              <a:buSzPts val="1100"/>
              <a:buFont typeface="Arial"/>
              <a:buNone/>
            </a:pPr>
            <a:r>
              <a:rPr lang="fr" dirty="0">
                <a:solidFill>
                  <a:schemeClr val="dk1"/>
                </a:solidFill>
                <a:latin typeface="Playfair Display"/>
                <a:ea typeface="Playfair Display"/>
                <a:cs typeface="Playfair Display"/>
                <a:sym typeface="Playfair Display"/>
              </a:rPr>
              <a:t>Our rental area covers the ancient Duchy of Gascony, close to the Pyrenees Mountains and stretching all the way between the cities of Bordeaux and Toulouse. In medieval times Gascony belonged to England. Today, with its slow pace, traditional farming community and wonderful quality of life, Gascony is similar to Tuscany.</a:t>
            </a:r>
            <a:endParaRPr dirty="0">
              <a:solidFill>
                <a:schemeClr val="dk1"/>
              </a:solidFill>
              <a:latin typeface="Playfair Display"/>
              <a:ea typeface="Playfair Display"/>
              <a:cs typeface="Playfair Display"/>
              <a:sym typeface="Playfair Display"/>
            </a:endParaRPr>
          </a:p>
          <a:p>
            <a:pPr marL="0" lvl="0" indent="0" algn="l" rtl="0">
              <a:lnSpc>
                <a:spcPct val="93954"/>
              </a:lnSpc>
              <a:spcBef>
                <a:spcPts val="1200"/>
              </a:spcBef>
              <a:spcAft>
                <a:spcPts val="0"/>
              </a:spcAft>
              <a:buNone/>
            </a:pPr>
            <a:r>
              <a:rPr lang="fr" sz="1500" b="1" dirty="0">
                <a:solidFill>
                  <a:srgbClr val="222222"/>
                </a:solidFill>
                <a:latin typeface="Cinzel"/>
                <a:ea typeface="Cinzel"/>
                <a:cs typeface="Cinzel"/>
                <a:sym typeface="Cinzel"/>
              </a:rPr>
              <a:t>Great climate, proper countryside, wonderful local markets</a:t>
            </a:r>
            <a:endParaRPr sz="1500" b="1" dirty="0">
              <a:solidFill>
                <a:schemeClr val="dk1"/>
              </a:solidFill>
              <a:latin typeface="Cinzel"/>
              <a:ea typeface="Cinzel"/>
              <a:cs typeface="Cinzel"/>
              <a:sym typeface="Cinzel"/>
            </a:endParaRPr>
          </a:p>
          <a:p>
            <a:pPr marL="0" marR="0" lvl="0" indent="0" algn="just" rtl="0">
              <a:lnSpc>
                <a:spcPct val="115000"/>
              </a:lnSpc>
              <a:spcBef>
                <a:spcPts val="1200"/>
              </a:spcBef>
              <a:spcAft>
                <a:spcPts val="0"/>
              </a:spcAft>
              <a:buClr>
                <a:schemeClr val="dk1"/>
              </a:buClr>
              <a:buSzPts val="1100"/>
              <a:buFont typeface="Arial"/>
              <a:buNone/>
            </a:pPr>
            <a:r>
              <a:rPr lang="fr" dirty="0">
                <a:solidFill>
                  <a:schemeClr val="dk1"/>
                </a:solidFill>
                <a:latin typeface="Playfair Display"/>
                <a:ea typeface="Playfair Display"/>
                <a:cs typeface="Playfair Display"/>
                <a:sym typeface="Playfair Display"/>
              </a:rPr>
              <a:t>Gascony enjoys a warm, sunny climate with early spring typically leading into a long summer and famously warm autumns. In winter there is excellent, uncrowded skiing in the Pyrenees. This beautiful countryside has very little traffic and minimal pollution, providing endless scope for expeditions from the relaxing to the energetic. Perfect for lounging by the pool or exploring ancient villages and local markets.</a:t>
            </a:r>
            <a:endParaRPr dirty="0">
              <a:solidFill>
                <a:schemeClr val="dk1"/>
              </a:solidFill>
              <a:latin typeface="Playfair Display"/>
              <a:ea typeface="Playfair Display"/>
              <a:cs typeface="Playfair Display"/>
              <a:sym typeface="Playfair Display"/>
            </a:endParaRPr>
          </a:p>
          <a:p>
            <a:pPr marL="0" lvl="0" indent="0" algn="l" rtl="0">
              <a:lnSpc>
                <a:spcPct val="115000"/>
              </a:lnSpc>
              <a:spcBef>
                <a:spcPts val="1200"/>
              </a:spcBef>
              <a:spcAft>
                <a:spcPts val="1200"/>
              </a:spcAft>
              <a:buClr>
                <a:schemeClr val="dk1"/>
              </a:buClr>
              <a:buSzPts val="990"/>
              <a:buFont typeface="Arial"/>
              <a:buNone/>
            </a:pPr>
            <a:endParaRPr sz="1500" dirty="0"/>
          </a:p>
        </p:txBody>
      </p:sp>
      <p:pic>
        <p:nvPicPr>
          <p:cNvPr id="63" name="Google Shape;63;p14"/>
          <p:cNvPicPr preferRelativeResize="0"/>
          <p:nvPr/>
        </p:nvPicPr>
        <p:blipFill>
          <a:blip r:embed="rId4">
            <a:alphaModFix/>
          </a:blip>
          <a:stretch>
            <a:fillRect/>
          </a:stretch>
        </p:blipFill>
        <p:spPr>
          <a:xfrm>
            <a:off x="3849347" y="4603905"/>
            <a:ext cx="1445305" cy="539595"/>
          </a:xfrm>
          <a:prstGeom prst="rect">
            <a:avLst/>
          </a:prstGeom>
          <a:noFill/>
          <a:ln>
            <a:noFill/>
          </a:ln>
        </p:spPr>
      </p:pic>
      <p:sp>
        <p:nvSpPr>
          <p:cNvPr id="64" name="Google Shape;64;p14"/>
          <p:cNvSpPr txBox="1"/>
          <p:nvPr/>
        </p:nvSpPr>
        <p:spPr>
          <a:xfrm>
            <a:off x="3071994" y="675694"/>
            <a:ext cx="3000000" cy="492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fr" sz="2000" b="1" dirty="0">
                <a:solidFill>
                  <a:schemeClr val="lt1"/>
                </a:solidFill>
                <a:latin typeface="Cinzel"/>
                <a:ea typeface="Cinzel"/>
                <a:cs typeface="Cinzel"/>
                <a:sym typeface="Cinzel"/>
              </a:rPr>
              <a:t>ABOUT GASCONY </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7A1E"/>
        </a:solidFill>
        <a:effectLst/>
      </p:bgPr>
    </p:bg>
    <p:spTree>
      <p:nvGrpSpPr>
        <p:cNvPr id="1" name="Shape 68"/>
        <p:cNvGrpSpPr/>
        <p:nvPr/>
      </p:nvGrpSpPr>
      <p:grpSpPr>
        <a:xfrm>
          <a:off x="0" y="0"/>
          <a:ext cx="0" cy="0"/>
          <a:chOff x="0" y="0"/>
          <a:chExt cx="0" cy="0"/>
        </a:xfrm>
      </p:grpSpPr>
      <p:pic>
        <p:nvPicPr>
          <p:cNvPr id="69" name="Google Shape;69;p15"/>
          <p:cNvPicPr preferRelativeResize="0"/>
          <p:nvPr/>
        </p:nvPicPr>
        <p:blipFill rotWithShape="1">
          <a:blip r:embed="rId3">
            <a:alphaModFix/>
          </a:blip>
          <a:srcRect l="22588" r="25124"/>
          <a:stretch/>
        </p:blipFill>
        <p:spPr>
          <a:xfrm>
            <a:off x="0" y="101375"/>
            <a:ext cx="5106375" cy="4303050"/>
          </a:xfrm>
          <a:prstGeom prst="rect">
            <a:avLst/>
          </a:prstGeom>
          <a:noFill/>
          <a:ln>
            <a:noFill/>
          </a:ln>
        </p:spPr>
      </p:pic>
      <p:sp>
        <p:nvSpPr>
          <p:cNvPr id="70" name="Google Shape;70;p15"/>
          <p:cNvSpPr txBox="1">
            <a:spLocks noGrp="1"/>
          </p:cNvSpPr>
          <p:nvPr>
            <p:ph type="ctrTitle"/>
          </p:nvPr>
        </p:nvSpPr>
        <p:spPr>
          <a:xfrm>
            <a:off x="169325" y="177025"/>
            <a:ext cx="8878800" cy="2799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990"/>
              <a:buNone/>
            </a:pPr>
            <a:endParaRPr sz="4500" b="1">
              <a:solidFill>
                <a:srgbClr val="D97A1E"/>
              </a:solidFill>
              <a:latin typeface="Times New Roman"/>
              <a:ea typeface="Times New Roman"/>
              <a:cs typeface="Times New Roman"/>
              <a:sym typeface="Times New Roman"/>
            </a:endParaRPr>
          </a:p>
          <a:p>
            <a:pPr marL="0" lvl="0" indent="0" algn="l" rtl="0">
              <a:lnSpc>
                <a:spcPct val="115000"/>
              </a:lnSpc>
              <a:spcBef>
                <a:spcPts val="1200"/>
              </a:spcBef>
              <a:spcAft>
                <a:spcPts val="0"/>
              </a:spcAft>
              <a:buSzPts val="990"/>
              <a:buNone/>
            </a:pPr>
            <a:endParaRPr sz="1000"/>
          </a:p>
          <a:p>
            <a:pPr marL="0" lvl="0" indent="0" algn="l" rtl="0">
              <a:lnSpc>
                <a:spcPct val="115000"/>
              </a:lnSpc>
              <a:spcBef>
                <a:spcPts val="1200"/>
              </a:spcBef>
              <a:spcAft>
                <a:spcPts val="0"/>
              </a:spcAft>
              <a:buSzPts val="990"/>
              <a:buNone/>
            </a:pPr>
            <a:endParaRPr sz="1000"/>
          </a:p>
          <a:p>
            <a:pPr marL="0" lvl="0" indent="0" algn="l" rtl="0">
              <a:lnSpc>
                <a:spcPct val="115000"/>
              </a:lnSpc>
              <a:spcBef>
                <a:spcPts val="1200"/>
              </a:spcBef>
              <a:spcAft>
                <a:spcPts val="0"/>
              </a:spcAft>
              <a:buSzPts val="990"/>
              <a:buNone/>
            </a:pPr>
            <a:endParaRPr sz="1000" u="sng"/>
          </a:p>
          <a:p>
            <a:pPr marL="0" lvl="0" indent="0" algn="l" rtl="0">
              <a:lnSpc>
                <a:spcPct val="115000"/>
              </a:lnSpc>
              <a:spcBef>
                <a:spcPts val="0"/>
              </a:spcBef>
              <a:spcAft>
                <a:spcPts val="0"/>
              </a:spcAft>
              <a:buClr>
                <a:schemeClr val="dk1"/>
              </a:buClr>
              <a:buSzPts val="990"/>
              <a:buFont typeface="Arial"/>
              <a:buNone/>
            </a:pPr>
            <a:endParaRPr sz="1000"/>
          </a:p>
          <a:p>
            <a:pPr marL="0" lvl="0" indent="0" algn="l" rtl="0">
              <a:lnSpc>
                <a:spcPct val="115000"/>
              </a:lnSpc>
              <a:spcBef>
                <a:spcPts val="0"/>
              </a:spcBef>
              <a:spcAft>
                <a:spcPts val="0"/>
              </a:spcAft>
              <a:buSzPts val="990"/>
              <a:buNone/>
            </a:pPr>
            <a:endParaRPr sz="1000"/>
          </a:p>
          <a:p>
            <a:pPr marL="0" lvl="0" indent="0" algn="l" rtl="0">
              <a:lnSpc>
                <a:spcPct val="115000"/>
              </a:lnSpc>
              <a:spcBef>
                <a:spcPts val="0"/>
              </a:spcBef>
              <a:spcAft>
                <a:spcPts val="0"/>
              </a:spcAft>
              <a:buClr>
                <a:schemeClr val="dk1"/>
              </a:buClr>
              <a:buSzPts val="990"/>
              <a:buFont typeface="Arial"/>
              <a:buNone/>
            </a:pPr>
            <a:endParaRPr sz="1000"/>
          </a:p>
          <a:p>
            <a:pPr marL="0" lvl="0" indent="0" algn="ctr" rtl="0">
              <a:spcBef>
                <a:spcPts val="0"/>
              </a:spcBef>
              <a:spcAft>
                <a:spcPts val="0"/>
              </a:spcAft>
              <a:buSzPts val="990"/>
              <a:buNone/>
            </a:pPr>
            <a:endParaRPr sz="1000"/>
          </a:p>
        </p:txBody>
      </p:sp>
      <p:sp>
        <p:nvSpPr>
          <p:cNvPr id="71" name="Google Shape;71;p15"/>
          <p:cNvSpPr txBox="1"/>
          <p:nvPr/>
        </p:nvSpPr>
        <p:spPr>
          <a:xfrm>
            <a:off x="5143500" y="-159026"/>
            <a:ext cx="4000500" cy="5678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fr" b="1" dirty="0">
                <a:solidFill>
                  <a:schemeClr val="dk1"/>
                </a:solidFill>
                <a:latin typeface="Cinzel"/>
                <a:ea typeface="Cinzel"/>
                <a:cs typeface="Cinzel"/>
                <a:sym typeface="Cinzel"/>
              </a:rPr>
              <a:t>Perfect for families and groups of friends</a:t>
            </a:r>
            <a:endParaRPr b="1" dirty="0">
              <a:solidFill>
                <a:schemeClr val="dk1"/>
              </a:solidFill>
              <a:latin typeface="Cinzel"/>
              <a:ea typeface="Cinzel"/>
              <a:cs typeface="Cinzel"/>
              <a:sym typeface="Cinzel"/>
            </a:endParaRPr>
          </a:p>
          <a:p>
            <a:pPr marL="0" lvl="0" indent="0" algn="just" rtl="0">
              <a:lnSpc>
                <a:spcPct val="115000"/>
              </a:lnSpc>
              <a:spcBef>
                <a:spcPts val="1200"/>
              </a:spcBef>
              <a:spcAft>
                <a:spcPts val="0"/>
              </a:spcAft>
              <a:buClr>
                <a:schemeClr val="dk1"/>
              </a:buClr>
              <a:buSzPts val="1100"/>
              <a:buFont typeface="Arial"/>
              <a:buNone/>
            </a:pPr>
            <a:r>
              <a:rPr lang="fr" sz="1200" dirty="0">
                <a:solidFill>
                  <a:schemeClr val="dk1"/>
                </a:solidFill>
                <a:latin typeface="Playfair Display"/>
                <a:ea typeface="Playfair Display"/>
                <a:cs typeface="Playfair Display"/>
                <a:sym typeface="Playfair Display"/>
              </a:rPr>
              <a:t>A country house holiday is the perfect way to spend a relaxing time with family and groups of friends.   Along with the numerous activities available at each property, there is something for everyone here in Gascony.  Biking, tennis, golf, horse riding, air-ballooning, mountain trekking, the list is endless.  Gascon holidays can be enjoyed by everyone at their own pace.</a:t>
            </a:r>
            <a:endParaRPr sz="1200" dirty="0">
              <a:solidFill>
                <a:schemeClr val="dk1"/>
              </a:solidFill>
              <a:latin typeface="Playfair Display"/>
              <a:ea typeface="Playfair Display"/>
              <a:cs typeface="Playfair Display"/>
              <a:sym typeface="Playfair Display"/>
            </a:endParaRPr>
          </a:p>
          <a:p>
            <a:pPr marL="0" lvl="0" indent="0" algn="l" rtl="0">
              <a:lnSpc>
                <a:spcPct val="115000"/>
              </a:lnSpc>
              <a:spcBef>
                <a:spcPts val="1200"/>
              </a:spcBef>
              <a:spcAft>
                <a:spcPts val="0"/>
              </a:spcAft>
              <a:buClr>
                <a:schemeClr val="dk1"/>
              </a:buClr>
              <a:buSzPts val="1100"/>
              <a:buFont typeface="Arial"/>
              <a:buNone/>
            </a:pPr>
            <a:r>
              <a:rPr lang="fr" b="1" dirty="0">
                <a:solidFill>
                  <a:schemeClr val="dk1"/>
                </a:solidFill>
                <a:latin typeface="Cinzel"/>
                <a:ea typeface="Cinzel"/>
                <a:cs typeface="Cinzel"/>
                <a:sym typeface="Cinzel"/>
              </a:rPr>
              <a:t>Delicious food and wine, fascinating history and architecture</a:t>
            </a:r>
            <a:endParaRPr b="1" dirty="0">
              <a:solidFill>
                <a:schemeClr val="dk1"/>
              </a:solidFill>
              <a:latin typeface="Cinzel"/>
              <a:ea typeface="Cinzel"/>
              <a:cs typeface="Cinzel"/>
              <a:sym typeface="Cinzel"/>
            </a:endParaRPr>
          </a:p>
          <a:p>
            <a:pPr marL="0" lvl="0" indent="0" algn="just" rtl="0">
              <a:lnSpc>
                <a:spcPct val="115000"/>
              </a:lnSpc>
              <a:spcBef>
                <a:spcPts val="1200"/>
              </a:spcBef>
              <a:spcAft>
                <a:spcPts val="0"/>
              </a:spcAft>
              <a:buClr>
                <a:schemeClr val="dk1"/>
              </a:buClr>
              <a:buSzPts val="1100"/>
              <a:buFont typeface="Arial"/>
              <a:buNone/>
            </a:pPr>
            <a:r>
              <a:rPr lang="fr" sz="1200" dirty="0">
                <a:solidFill>
                  <a:schemeClr val="dk1"/>
                </a:solidFill>
                <a:latin typeface="Playfair Display"/>
                <a:ea typeface="Playfair Display"/>
                <a:cs typeface="Playfair Display"/>
                <a:sym typeface="Playfair Display"/>
              </a:rPr>
              <a:t>If you enjoy locally sourced, really tasty French food and wine then come to Gascony! This region is renowned for</a:t>
            </a:r>
            <a:r>
              <a:rPr lang="fr" sz="1200" dirty="0">
                <a:solidFill>
                  <a:schemeClr val="dk1"/>
                </a:solidFill>
                <a:uFill>
                  <a:noFill/>
                </a:uFill>
                <a:latin typeface="Playfair Display"/>
                <a:ea typeface="Playfair Display"/>
                <a:cs typeface="Playfair Display"/>
                <a:sym typeface="Playfair Display"/>
                <a:hlinkClick r:id="rId4">
                  <a:extLst>
                    <a:ext uri="{A12FA001-AC4F-418D-AE19-62706E023703}">
                      <ahyp:hlinkClr xmlns:ahyp="http://schemas.microsoft.com/office/drawing/2018/hyperlinkcolor" val="tx"/>
                    </a:ext>
                  </a:extLst>
                </a:hlinkClick>
              </a:rPr>
              <a:t> its </a:t>
            </a:r>
            <a:r>
              <a:rPr lang="fr" sz="1200" dirty="0">
                <a:solidFill>
                  <a:schemeClr val="dk1"/>
                </a:solidFill>
                <a:latin typeface="Playfair Display"/>
                <a:ea typeface="Playfair Display"/>
                <a:cs typeface="Playfair Display"/>
                <a:sym typeface="Playfair Display"/>
              </a:rPr>
              <a:t>local delicacies and</a:t>
            </a:r>
            <a:r>
              <a:rPr lang="fr" sz="1200" dirty="0">
                <a:solidFill>
                  <a:schemeClr val="dk1"/>
                </a:solidFill>
                <a:uFill>
                  <a:noFill/>
                </a:uFill>
                <a:latin typeface="Playfair Display"/>
                <a:ea typeface="Playfair Display"/>
                <a:cs typeface="Playfair Display"/>
                <a:sym typeface="Playfair Display"/>
                <a:hlinkClick r:id="rId5">
                  <a:extLst>
                    <a:ext uri="{A12FA001-AC4F-418D-AE19-62706E023703}">
                      <ahyp:hlinkClr xmlns:ahyp="http://schemas.microsoft.com/office/drawing/2018/hyperlinkcolor" val="tx"/>
                    </a:ext>
                  </a:extLst>
                </a:hlinkClick>
              </a:rPr>
              <a:t> </a:t>
            </a:r>
            <a:r>
              <a:rPr lang="fr" sz="1200" dirty="0">
                <a:solidFill>
                  <a:schemeClr val="dk1"/>
                </a:solidFill>
                <a:latin typeface="Playfair Display"/>
                <a:ea typeface="Playfair Display"/>
                <a:cs typeface="Playfair Display"/>
                <a:sym typeface="Playfair Display"/>
              </a:rPr>
              <a:t>excellent country wines and Armagnacs. There are hundreds of medieval ‘Bastide’ villages, iconic ‘Pigeonniers’ and historic buildings, many associated with the ancient pilgrim routes to Santiago de Compostela in Spain.</a:t>
            </a:r>
            <a:endParaRPr sz="11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200" dirty="0">
              <a:solidFill>
                <a:schemeClr val="dk1"/>
              </a:solidFill>
              <a:latin typeface="Playfair Display"/>
              <a:ea typeface="Playfair Display"/>
              <a:cs typeface="Playfair Display"/>
              <a:sym typeface="Playfair Display"/>
            </a:endParaRPr>
          </a:p>
          <a:p>
            <a:pPr marL="0" lvl="0" indent="0" algn="l" rtl="0">
              <a:lnSpc>
                <a:spcPct val="115000"/>
              </a:lnSpc>
              <a:spcBef>
                <a:spcPts val="1200"/>
              </a:spcBef>
              <a:spcAft>
                <a:spcPts val="0"/>
              </a:spcAft>
              <a:buClr>
                <a:schemeClr val="dk1"/>
              </a:buClr>
              <a:buSzPts val="1100"/>
              <a:buFont typeface="Arial"/>
              <a:buNone/>
            </a:pPr>
            <a:endParaRPr sz="1000" dirty="0">
              <a:solidFill>
                <a:schemeClr val="dk1"/>
              </a:solidFill>
              <a:latin typeface="Playfair Display"/>
              <a:ea typeface="Playfair Display"/>
              <a:cs typeface="Playfair Display"/>
              <a:sym typeface="Playfair Display"/>
            </a:endParaRPr>
          </a:p>
          <a:p>
            <a:pPr marL="0" lvl="0" indent="0" algn="l" rtl="0">
              <a:spcBef>
                <a:spcPts val="1200"/>
              </a:spcBef>
              <a:spcAft>
                <a:spcPts val="0"/>
              </a:spcAft>
              <a:buNone/>
            </a:pPr>
            <a:endParaRPr dirty="0"/>
          </a:p>
        </p:txBody>
      </p:sp>
      <p:sp>
        <p:nvSpPr>
          <p:cNvPr id="73" name="Google Shape;73;p15"/>
          <p:cNvSpPr txBox="1"/>
          <p:nvPr/>
        </p:nvSpPr>
        <p:spPr>
          <a:xfrm>
            <a:off x="-400050" y="2200275"/>
            <a:ext cx="4262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3" name="Google Shape;63;p14">
            <a:extLst>
              <a:ext uri="{FF2B5EF4-FFF2-40B4-BE49-F238E27FC236}">
                <a16:creationId xmlns:a16="http://schemas.microsoft.com/office/drawing/2014/main" id="{D59BAB41-FF47-26E3-E08D-B2A22A1F69AD}"/>
              </a:ext>
            </a:extLst>
          </p:cNvPr>
          <p:cNvPicPr preferRelativeResize="0"/>
          <p:nvPr/>
        </p:nvPicPr>
        <p:blipFill>
          <a:blip r:embed="rId6">
            <a:alphaModFix/>
          </a:blip>
          <a:stretch>
            <a:fillRect/>
          </a:stretch>
        </p:blipFill>
        <p:spPr>
          <a:xfrm>
            <a:off x="3849347" y="4603905"/>
            <a:ext cx="1445305" cy="53959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2786F"/>
        </a:solidFill>
        <a:effectLst/>
      </p:bgPr>
    </p:bg>
    <p:spTree>
      <p:nvGrpSpPr>
        <p:cNvPr id="1" name="Shape 77"/>
        <p:cNvGrpSpPr/>
        <p:nvPr/>
      </p:nvGrpSpPr>
      <p:grpSpPr>
        <a:xfrm>
          <a:off x="0" y="0"/>
          <a:ext cx="0" cy="0"/>
          <a:chOff x="0" y="0"/>
          <a:chExt cx="0" cy="0"/>
        </a:xfrm>
      </p:grpSpPr>
      <p:pic>
        <p:nvPicPr>
          <p:cNvPr id="78" name="Google Shape;78;p16"/>
          <p:cNvPicPr preferRelativeResize="0"/>
          <p:nvPr/>
        </p:nvPicPr>
        <p:blipFill rotWithShape="1">
          <a:blip r:embed="rId3">
            <a:alphaModFix amt="50000"/>
          </a:blip>
          <a:srcRect t="42368" b="23855"/>
          <a:stretch/>
        </p:blipFill>
        <p:spPr>
          <a:xfrm>
            <a:off x="0" y="0"/>
            <a:ext cx="9143999" cy="1549576"/>
          </a:xfrm>
          <a:prstGeom prst="rect">
            <a:avLst/>
          </a:prstGeom>
          <a:noFill/>
          <a:ln>
            <a:noFill/>
          </a:ln>
        </p:spPr>
      </p:pic>
      <p:sp>
        <p:nvSpPr>
          <p:cNvPr id="79" name="Google Shape;79;p16"/>
          <p:cNvSpPr txBox="1">
            <a:spLocks noGrp="1"/>
          </p:cNvSpPr>
          <p:nvPr>
            <p:ph type="ctrTitle"/>
          </p:nvPr>
        </p:nvSpPr>
        <p:spPr>
          <a:xfrm>
            <a:off x="0" y="-49925"/>
            <a:ext cx="9144000" cy="5267700"/>
          </a:xfrm>
          <a:prstGeom prst="rect">
            <a:avLst/>
          </a:prstGeom>
        </p:spPr>
        <p:txBody>
          <a:bodyPr spcFirstLastPara="1" wrap="square" lIns="91425" tIns="91425" rIns="91425" bIns="91425" anchor="b" anchorCtr="0">
            <a:noAutofit/>
          </a:bodyPr>
          <a:lstStyle/>
          <a:p>
            <a:pPr marL="457200" lvl="0" indent="0" algn="l" rtl="0">
              <a:lnSpc>
                <a:spcPct val="100000"/>
              </a:lnSpc>
              <a:spcBef>
                <a:spcPts val="1200"/>
              </a:spcBef>
              <a:spcAft>
                <a:spcPts val="0"/>
              </a:spcAft>
              <a:buSzPts val="990"/>
              <a:buNone/>
            </a:pPr>
            <a:endParaRPr sz="1000" dirty="0">
              <a:solidFill>
                <a:srgbClr val="D97A1E"/>
              </a:solidFill>
            </a:endParaRPr>
          </a:p>
          <a:p>
            <a:pPr marL="457200" lvl="0" indent="0" algn="l" rtl="0">
              <a:lnSpc>
                <a:spcPct val="100000"/>
              </a:lnSpc>
              <a:spcBef>
                <a:spcPts val="1200"/>
              </a:spcBef>
              <a:spcAft>
                <a:spcPts val="0"/>
              </a:spcAft>
              <a:buClr>
                <a:srgbClr val="000000"/>
              </a:buClr>
              <a:buSzPts val="990"/>
              <a:buFont typeface="Arial"/>
              <a:buNone/>
            </a:pPr>
            <a:endParaRPr sz="1000" dirty="0">
              <a:solidFill>
                <a:srgbClr val="D97A1E"/>
              </a:solidFill>
            </a:endParaRPr>
          </a:p>
          <a:p>
            <a:pPr marL="457200" lvl="0" indent="0" algn="l" rtl="0">
              <a:lnSpc>
                <a:spcPct val="100000"/>
              </a:lnSpc>
              <a:spcBef>
                <a:spcPts val="1200"/>
              </a:spcBef>
              <a:spcAft>
                <a:spcPts val="0"/>
              </a:spcAft>
              <a:buSzPts val="990"/>
              <a:buNone/>
            </a:pPr>
            <a:endParaRPr sz="1000" dirty="0">
              <a:solidFill>
                <a:srgbClr val="D97A1E"/>
              </a:solidFill>
            </a:endParaRPr>
          </a:p>
          <a:p>
            <a:pPr marL="457200" lvl="0" indent="0" algn="l" rtl="0">
              <a:lnSpc>
                <a:spcPct val="100000"/>
              </a:lnSpc>
              <a:spcBef>
                <a:spcPts val="1200"/>
              </a:spcBef>
              <a:spcAft>
                <a:spcPts val="0"/>
              </a:spcAft>
              <a:buSzPts val="990"/>
              <a:buNone/>
            </a:pPr>
            <a:endParaRPr sz="1000" dirty="0">
              <a:solidFill>
                <a:srgbClr val="D97A1E"/>
              </a:solidFill>
            </a:endParaRPr>
          </a:p>
          <a:p>
            <a:pPr marL="2286000" lvl="0" indent="457200" algn="l" rtl="0">
              <a:spcBef>
                <a:spcPts val="1200"/>
              </a:spcBef>
              <a:spcAft>
                <a:spcPts val="0"/>
              </a:spcAft>
              <a:buClr>
                <a:schemeClr val="dk1"/>
              </a:buClr>
              <a:buSzPts val="990"/>
              <a:buFont typeface="Arial"/>
              <a:buNone/>
            </a:pPr>
            <a:r>
              <a:rPr lang="fr" sz="2000" b="1" dirty="0">
                <a:solidFill>
                  <a:schemeClr val="lt1"/>
                </a:solidFill>
                <a:latin typeface="Cinzel"/>
                <a:ea typeface="Cinzel"/>
                <a:cs typeface="Cinzel"/>
                <a:sym typeface="Cinzel"/>
              </a:rPr>
              <a:t>  </a:t>
            </a:r>
            <a:endParaRPr sz="2000" b="1" dirty="0">
              <a:solidFill>
                <a:schemeClr val="lt1"/>
              </a:solidFill>
              <a:latin typeface="Cinzel"/>
              <a:ea typeface="Cinzel"/>
              <a:cs typeface="Cinzel"/>
              <a:sym typeface="Cinzel"/>
            </a:endParaRPr>
          </a:p>
          <a:p>
            <a:pPr marL="2286000" lvl="0" indent="457200" algn="l" rtl="0">
              <a:spcBef>
                <a:spcPts val="1200"/>
              </a:spcBef>
              <a:spcAft>
                <a:spcPts val="0"/>
              </a:spcAft>
              <a:buClr>
                <a:schemeClr val="dk1"/>
              </a:buClr>
              <a:buSzPts val="990"/>
              <a:buFont typeface="Arial"/>
              <a:buNone/>
            </a:pPr>
            <a:endParaRPr sz="2000" b="1" dirty="0">
              <a:solidFill>
                <a:schemeClr val="lt1"/>
              </a:solidFill>
              <a:latin typeface="Cinzel"/>
              <a:ea typeface="Cinzel"/>
              <a:cs typeface="Cinzel"/>
              <a:sym typeface="Cinzel"/>
            </a:endParaRPr>
          </a:p>
          <a:p>
            <a:pPr marL="2286000" lvl="0" indent="457200" algn="l" rtl="0">
              <a:spcBef>
                <a:spcPts val="1200"/>
              </a:spcBef>
              <a:spcAft>
                <a:spcPts val="0"/>
              </a:spcAft>
              <a:buClr>
                <a:schemeClr val="dk1"/>
              </a:buClr>
              <a:buSzPts val="990"/>
              <a:buFont typeface="Arial"/>
              <a:buNone/>
            </a:pPr>
            <a:endParaRPr sz="2000" b="1" dirty="0">
              <a:solidFill>
                <a:schemeClr val="lt1"/>
              </a:solidFill>
              <a:latin typeface="Cinzel"/>
              <a:ea typeface="Cinzel"/>
              <a:cs typeface="Cinzel"/>
              <a:sym typeface="Cinzel"/>
            </a:endParaRPr>
          </a:p>
          <a:p>
            <a:pPr marL="2286000" lvl="0" indent="457200" algn="l" rtl="0">
              <a:spcBef>
                <a:spcPts val="1200"/>
              </a:spcBef>
              <a:spcAft>
                <a:spcPts val="0"/>
              </a:spcAft>
              <a:buClr>
                <a:schemeClr val="dk1"/>
              </a:buClr>
              <a:buSzPts val="990"/>
              <a:buFont typeface="Arial"/>
              <a:buNone/>
            </a:pPr>
            <a:endParaRPr sz="2000" b="1" dirty="0">
              <a:solidFill>
                <a:schemeClr val="lt1"/>
              </a:solidFill>
              <a:latin typeface="Cinzel"/>
              <a:ea typeface="Cinzel"/>
              <a:cs typeface="Cinzel"/>
              <a:sym typeface="Cinzel"/>
            </a:endParaRPr>
          </a:p>
          <a:p>
            <a:pPr marL="2286000" lvl="0" indent="457200" algn="l" rtl="0">
              <a:spcBef>
                <a:spcPts val="1200"/>
              </a:spcBef>
              <a:spcAft>
                <a:spcPts val="0"/>
              </a:spcAft>
              <a:buClr>
                <a:schemeClr val="dk1"/>
              </a:buClr>
              <a:buSzPts val="990"/>
              <a:buFont typeface="Arial"/>
              <a:buNone/>
            </a:pPr>
            <a:endParaRPr sz="2000" b="1" dirty="0">
              <a:solidFill>
                <a:schemeClr val="lt1"/>
              </a:solidFill>
              <a:latin typeface="Cinzel"/>
              <a:ea typeface="Cinzel"/>
              <a:cs typeface="Cinzel"/>
              <a:sym typeface="Cinzel"/>
            </a:endParaRPr>
          </a:p>
          <a:p>
            <a:pPr marL="0" lvl="0" indent="0" algn="ctr" rtl="0">
              <a:lnSpc>
                <a:spcPct val="115000"/>
              </a:lnSpc>
              <a:spcBef>
                <a:spcPts val="1200"/>
              </a:spcBef>
              <a:spcAft>
                <a:spcPts val="0"/>
              </a:spcAft>
              <a:buNone/>
            </a:pPr>
            <a:endParaRPr sz="2000" b="1" dirty="0">
              <a:solidFill>
                <a:schemeClr val="lt1"/>
              </a:solidFill>
              <a:latin typeface="Cinzel"/>
              <a:ea typeface="Cinzel"/>
              <a:cs typeface="Cinzel"/>
              <a:sym typeface="Cinzel"/>
            </a:endParaRPr>
          </a:p>
          <a:p>
            <a:pPr marL="0" lvl="0" indent="0" algn="ctr" rtl="0">
              <a:lnSpc>
                <a:spcPct val="115000"/>
              </a:lnSpc>
              <a:spcBef>
                <a:spcPts val="1200"/>
              </a:spcBef>
              <a:spcAft>
                <a:spcPts val="0"/>
              </a:spcAft>
              <a:buNone/>
            </a:pPr>
            <a:endParaRPr sz="2000" b="1" dirty="0">
              <a:solidFill>
                <a:schemeClr val="lt1"/>
              </a:solidFill>
              <a:latin typeface="Cinzel"/>
              <a:ea typeface="Cinzel"/>
              <a:cs typeface="Cinzel"/>
              <a:sym typeface="Cinzel"/>
            </a:endParaRPr>
          </a:p>
          <a:p>
            <a:pPr marL="0" lvl="0" indent="0" algn="ctr" rtl="0">
              <a:lnSpc>
                <a:spcPct val="115000"/>
              </a:lnSpc>
              <a:spcBef>
                <a:spcPts val="1200"/>
              </a:spcBef>
              <a:spcAft>
                <a:spcPts val="0"/>
              </a:spcAft>
              <a:buNone/>
            </a:pPr>
            <a:endParaRPr sz="1400" dirty="0">
              <a:solidFill>
                <a:srgbClr val="000000"/>
              </a:solidFill>
            </a:endParaRPr>
          </a:p>
          <a:p>
            <a:pPr marL="2286000" lvl="0" indent="457200" algn="l" rtl="0">
              <a:spcBef>
                <a:spcPts val="1200"/>
              </a:spcBef>
              <a:spcAft>
                <a:spcPts val="0"/>
              </a:spcAft>
              <a:buClr>
                <a:schemeClr val="dk1"/>
              </a:buClr>
              <a:buSzPts val="990"/>
              <a:buFont typeface="Arial"/>
              <a:buNone/>
            </a:pPr>
            <a:endParaRPr sz="2000" b="1" dirty="0">
              <a:solidFill>
                <a:schemeClr val="lt1"/>
              </a:solidFill>
              <a:latin typeface="Cinzel"/>
              <a:ea typeface="Cinzel"/>
              <a:cs typeface="Cinzel"/>
              <a:sym typeface="Cinzel"/>
            </a:endParaRPr>
          </a:p>
          <a:p>
            <a:pPr marL="2286000" lvl="0" indent="457200" algn="l" rtl="0">
              <a:spcBef>
                <a:spcPts val="1200"/>
              </a:spcBef>
              <a:spcAft>
                <a:spcPts val="0"/>
              </a:spcAft>
              <a:buClr>
                <a:schemeClr val="dk1"/>
              </a:buClr>
              <a:buSzPts val="990"/>
              <a:buFont typeface="Arial"/>
              <a:buNone/>
            </a:pPr>
            <a:endParaRPr sz="2000" b="1" dirty="0">
              <a:solidFill>
                <a:schemeClr val="lt1"/>
              </a:solidFill>
              <a:latin typeface="Cinzel"/>
              <a:ea typeface="Cinzel"/>
              <a:cs typeface="Cinzel"/>
              <a:sym typeface="Cinzel"/>
            </a:endParaRPr>
          </a:p>
          <a:p>
            <a:pPr marL="2286000" lvl="0" indent="457200" algn="l" rtl="0">
              <a:spcBef>
                <a:spcPts val="1200"/>
              </a:spcBef>
              <a:spcAft>
                <a:spcPts val="0"/>
              </a:spcAft>
              <a:buClr>
                <a:schemeClr val="dk1"/>
              </a:buClr>
              <a:buSzPts val="990"/>
              <a:buFont typeface="Arial"/>
              <a:buNone/>
            </a:pPr>
            <a:endParaRPr sz="2000" b="1" dirty="0">
              <a:solidFill>
                <a:schemeClr val="lt1"/>
              </a:solidFill>
              <a:latin typeface="Cinzel"/>
              <a:ea typeface="Cinzel"/>
              <a:cs typeface="Cinzel"/>
              <a:sym typeface="Cinzel"/>
            </a:endParaRPr>
          </a:p>
          <a:p>
            <a:pPr marL="2286000" lvl="0" indent="457200" algn="l" rtl="0">
              <a:spcBef>
                <a:spcPts val="1200"/>
              </a:spcBef>
              <a:spcAft>
                <a:spcPts val="0"/>
              </a:spcAft>
              <a:buClr>
                <a:schemeClr val="dk1"/>
              </a:buClr>
              <a:buSzPts val="990"/>
              <a:buFont typeface="Arial"/>
              <a:buNone/>
            </a:pPr>
            <a:endParaRPr sz="2000" b="1" dirty="0">
              <a:solidFill>
                <a:schemeClr val="lt1"/>
              </a:solidFill>
              <a:latin typeface="Cinzel"/>
              <a:ea typeface="Cinzel"/>
              <a:cs typeface="Cinzel"/>
              <a:sym typeface="Cinzel"/>
            </a:endParaRPr>
          </a:p>
          <a:p>
            <a:pPr marL="0" lvl="0" indent="0" algn="ctr" rtl="0">
              <a:lnSpc>
                <a:spcPct val="115000"/>
              </a:lnSpc>
              <a:spcBef>
                <a:spcPts val="1200"/>
              </a:spcBef>
              <a:spcAft>
                <a:spcPts val="0"/>
              </a:spcAft>
              <a:buClr>
                <a:schemeClr val="dk1"/>
              </a:buClr>
              <a:buSzPts val="1100"/>
              <a:buFont typeface="Arial"/>
              <a:buNone/>
            </a:pPr>
            <a:endParaRPr sz="2000" b="1" dirty="0">
              <a:solidFill>
                <a:schemeClr val="lt1"/>
              </a:solidFill>
              <a:latin typeface="Cinzel"/>
              <a:ea typeface="Cinzel"/>
              <a:cs typeface="Cinzel"/>
              <a:sym typeface="Cinzel"/>
            </a:endParaRPr>
          </a:p>
          <a:p>
            <a:pPr marL="0" lvl="0" indent="0" algn="l" rtl="0">
              <a:lnSpc>
                <a:spcPct val="100000"/>
              </a:lnSpc>
              <a:spcBef>
                <a:spcPts val="1200"/>
              </a:spcBef>
              <a:spcAft>
                <a:spcPts val="0"/>
              </a:spcAft>
              <a:buSzPts val="990"/>
              <a:buNone/>
            </a:pPr>
            <a:endParaRPr sz="1300" b="1" dirty="0">
              <a:solidFill>
                <a:srgbClr val="D97A1E"/>
              </a:solidFill>
              <a:latin typeface="Cinzel"/>
              <a:ea typeface="Cinzel"/>
              <a:cs typeface="Cinzel"/>
              <a:sym typeface="Cinzel"/>
            </a:endParaRPr>
          </a:p>
          <a:p>
            <a:pPr marL="0" lvl="0" indent="0" algn="l" rtl="0">
              <a:lnSpc>
                <a:spcPct val="100000"/>
              </a:lnSpc>
              <a:spcBef>
                <a:spcPts val="1200"/>
              </a:spcBef>
              <a:spcAft>
                <a:spcPts val="0"/>
              </a:spcAft>
              <a:buSzPts val="990"/>
              <a:buNone/>
            </a:pPr>
            <a:endParaRPr sz="1500" b="1" dirty="0">
              <a:solidFill>
                <a:schemeClr val="lt1"/>
              </a:solidFill>
              <a:latin typeface="Cinzel"/>
              <a:ea typeface="Cinzel"/>
              <a:cs typeface="Cinzel"/>
              <a:sym typeface="Cinzel"/>
            </a:endParaRPr>
          </a:p>
          <a:p>
            <a:pPr marL="0" lvl="0" indent="0" algn="l" rtl="0">
              <a:lnSpc>
                <a:spcPct val="100000"/>
              </a:lnSpc>
              <a:spcBef>
                <a:spcPts val="1200"/>
              </a:spcBef>
              <a:spcAft>
                <a:spcPts val="0"/>
              </a:spcAft>
              <a:buSzPts val="990"/>
              <a:buNone/>
            </a:pPr>
            <a:endParaRPr sz="1500" b="1" dirty="0">
              <a:solidFill>
                <a:schemeClr val="lt1"/>
              </a:solidFill>
              <a:latin typeface="Cinzel"/>
              <a:ea typeface="Cinzel"/>
              <a:cs typeface="Cinzel"/>
              <a:sym typeface="Cinzel"/>
            </a:endParaRPr>
          </a:p>
          <a:p>
            <a:pPr marL="0" lvl="0" indent="0" algn="l" rtl="0">
              <a:lnSpc>
                <a:spcPct val="100000"/>
              </a:lnSpc>
              <a:spcBef>
                <a:spcPts val="1200"/>
              </a:spcBef>
              <a:spcAft>
                <a:spcPts val="0"/>
              </a:spcAft>
              <a:buSzPts val="990"/>
              <a:buNone/>
            </a:pPr>
            <a:endParaRPr sz="1500" b="1" dirty="0">
              <a:solidFill>
                <a:schemeClr val="lt1"/>
              </a:solidFill>
              <a:latin typeface="Cinzel"/>
              <a:ea typeface="Cinzel"/>
              <a:cs typeface="Cinzel"/>
              <a:sym typeface="Cinzel"/>
            </a:endParaRPr>
          </a:p>
          <a:p>
            <a:pPr marL="0" lvl="0" indent="0" algn="just" rtl="0">
              <a:lnSpc>
                <a:spcPct val="115000"/>
              </a:lnSpc>
              <a:spcBef>
                <a:spcPts val="1200"/>
              </a:spcBef>
              <a:spcAft>
                <a:spcPts val="0"/>
              </a:spcAft>
              <a:buSzPts val="1100"/>
              <a:buNone/>
            </a:pPr>
            <a:endParaRPr sz="1500" b="1" dirty="0">
              <a:solidFill>
                <a:schemeClr val="lt1"/>
              </a:solidFill>
              <a:latin typeface="Cinzel"/>
              <a:ea typeface="Cinzel"/>
              <a:cs typeface="Cinzel"/>
              <a:sym typeface="Cinzel"/>
            </a:endParaRPr>
          </a:p>
          <a:p>
            <a:pPr marL="0" lvl="0" indent="0" algn="just" rtl="0">
              <a:lnSpc>
                <a:spcPct val="115000"/>
              </a:lnSpc>
              <a:spcBef>
                <a:spcPts val="1200"/>
              </a:spcBef>
              <a:spcAft>
                <a:spcPts val="0"/>
              </a:spcAft>
              <a:buSzPts val="1100"/>
              <a:buNone/>
            </a:pPr>
            <a:endParaRPr sz="1500" b="1" dirty="0">
              <a:solidFill>
                <a:schemeClr val="lt1"/>
              </a:solidFill>
              <a:latin typeface="Cinzel"/>
              <a:ea typeface="Cinzel"/>
              <a:cs typeface="Cinzel"/>
              <a:sym typeface="Cinzel"/>
            </a:endParaRPr>
          </a:p>
          <a:p>
            <a:pPr marL="0" lvl="0" indent="0" algn="just" rtl="0">
              <a:lnSpc>
                <a:spcPct val="115000"/>
              </a:lnSpc>
              <a:spcBef>
                <a:spcPts val="1200"/>
              </a:spcBef>
              <a:spcAft>
                <a:spcPts val="0"/>
              </a:spcAft>
              <a:buSzPts val="1100"/>
              <a:buNone/>
            </a:pPr>
            <a:endParaRPr sz="1500" b="1" dirty="0">
              <a:solidFill>
                <a:schemeClr val="lt1"/>
              </a:solidFill>
              <a:latin typeface="Cinzel"/>
              <a:ea typeface="Cinzel"/>
              <a:cs typeface="Cinzel"/>
              <a:sym typeface="Cinzel"/>
            </a:endParaRPr>
          </a:p>
          <a:p>
            <a:pPr marL="0" lvl="0" indent="0" algn="just" rtl="0">
              <a:lnSpc>
                <a:spcPct val="115000"/>
              </a:lnSpc>
              <a:spcBef>
                <a:spcPts val="1200"/>
              </a:spcBef>
              <a:spcAft>
                <a:spcPts val="0"/>
              </a:spcAft>
              <a:buSzPts val="1100"/>
              <a:buNone/>
            </a:pPr>
            <a:endParaRPr sz="1500" b="1" dirty="0">
              <a:solidFill>
                <a:schemeClr val="lt1"/>
              </a:solidFill>
              <a:latin typeface="Cinzel"/>
              <a:ea typeface="Cinzel"/>
              <a:cs typeface="Cinzel"/>
              <a:sym typeface="Cinzel"/>
            </a:endParaRPr>
          </a:p>
          <a:p>
            <a:pPr marL="0" lvl="0" indent="0" algn="just" rtl="0">
              <a:lnSpc>
                <a:spcPct val="115000"/>
              </a:lnSpc>
              <a:spcBef>
                <a:spcPts val="1200"/>
              </a:spcBef>
              <a:spcAft>
                <a:spcPts val="0"/>
              </a:spcAft>
              <a:buClr>
                <a:schemeClr val="dk1"/>
              </a:buClr>
              <a:buSzPts val="1100"/>
              <a:buFont typeface="Arial"/>
              <a:buNone/>
            </a:pPr>
            <a:endParaRPr sz="1500" b="1" dirty="0">
              <a:solidFill>
                <a:schemeClr val="lt1"/>
              </a:solidFill>
              <a:latin typeface="Cinzel"/>
              <a:ea typeface="Cinzel"/>
              <a:cs typeface="Cinzel"/>
              <a:sym typeface="Cinzel"/>
            </a:endParaRPr>
          </a:p>
          <a:p>
            <a:pPr marL="0" lvl="0" indent="0" algn="l" rtl="0">
              <a:spcBef>
                <a:spcPts val="1200"/>
              </a:spcBef>
              <a:spcAft>
                <a:spcPts val="0"/>
              </a:spcAft>
              <a:buSzPts val="990"/>
              <a:buNone/>
            </a:pPr>
            <a:endParaRPr sz="1500" b="1" dirty="0">
              <a:solidFill>
                <a:schemeClr val="lt1"/>
              </a:solidFill>
              <a:latin typeface="Cinzel"/>
              <a:ea typeface="Cinzel"/>
              <a:cs typeface="Cinzel"/>
              <a:sym typeface="Cinzel"/>
            </a:endParaRPr>
          </a:p>
          <a:p>
            <a:pPr marL="0" lvl="0" indent="0" algn="l" rtl="0">
              <a:spcBef>
                <a:spcPts val="1200"/>
              </a:spcBef>
              <a:spcAft>
                <a:spcPts val="0"/>
              </a:spcAft>
              <a:buSzPts val="990"/>
              <a:buNone/>
            </a:pPr>
            <a:endParaRPr sz="1500" b="1" dirty="0">
              <a:solidFill>
                <a:schemeClr val="lt1"/>
              </a:solidFill>
              <a:latin typeface="Cinzel"/>
              <a:ea typeface="Cinzel"/>
              <a:cs typeface="Cinzel"/>
              <a:sym typeface="Cinzel"/>
            </a:endParaRPr>
          </a:p>
          <a:p>
            <a:pPr marL="0" lvl="0" indent="0" algn="l" rtl="0">
              <a:spcBef>
                <a:spcPts val="1200"/>
              </a:spcBef>
              <a:spcAft>
                <a:spcPts val="0"/>
              </a:spcAft>
              <a:buSzPts val="990"/>
              <a:buNone/>
            </a:pPr>
            <a:endParaRPr sz="1500" b="1" dirty="0">
              <a:solidFill>
                <a:schemeClr val="lt1"/>
              </a:solidFill>
              <a:latin typeface="Cinzel"/>
              <a:ea typeface="Cinzel"/>
              <a:cs typeface="Cinzel"/>
              <a:sym typeface="Cinzel"/>
            </a:endParaRPr>
          </a:p>
          <a:p>
            <a:pPr marL="0" lvl="0" indent="0" algn="l" rtl="0">
              <a:spcBef>
                <a:spcPts val="1200"/>
              </a:spcBef>
              <a:spcAft>
                <a:spcPts val="0"/>
              </a:spcAft>
              <a:buSzPts val="990"/>
              <a:buNone/>
            </a:pPr>
            <a:endParaRPr sz="1500" b="1" dirty="0">
              <a:solidFill>
                <a:schemeClr val="lt1"/>
              </a:solidFill>
              <a:latin typeface="Cinzel"/>
              <a:ea typeface="Cinzel"/>
              <a:cs typeface="Cinzel"/>
              <a:sym typeface="Cinzel"/>
            </a:endParaRPr>
          </a:p>
          <a:p>
            <a:pPr marL="0" lvl="0" indent="0" algn="l" rtl="0">
              <a:spcBef>
                <a:spcPts val="1200"/>
              </a:spcBef>
              <a:spcAft>
                <a:spcPts val="0"/>
              </a:spcAft>
              <a:buSzPts val="990"/>
              <a:buNone/>
            </a:pPr>
            <a:endParaRPr sz="1500" b="1" dirty="0">
              <a:solidFill>
                <a:schemeClr val="lt1"/>
              </a:solidFill>
              <a:latin typeface="Cinzel"/>
              <a:ea typeface="Cinzel"/>
              <a:cs typeface="Cinzel"/>
              <a:sym typeface="Cinzel"/>
            </a:endParaRPr>
          </a:p>
          <a:p>
            <a:pPr marL="0" lvl="0" indent="0" algn="l" rtl="0">
              <a:spcBef>
                <a:spcPts val="1200"/>
              </a:spcBef>
              <a:spcAft>
                <a:spcPts val="0"/>
              </a:spcAft>
              <a:buSzPts val="990"/>
              <a:buNone/>
            </a:pPr>
            <a:r>
              <a:rPr lang="fr" sz="1500" b="1" dirty="0">
                <a:solidFill>
                  <a:schemeClr val="lt1"/>
                </a:solidFill>
                <a:latin typeface="Cinzel"/>
                <a:ea typeface="Cinzel"/>
                <a:cs typeface="Cinzel"/>
                <a:sym typeface="Cinzel"/>
              </a:rPr>
              <a:t>Our properties</a:t>
            </a:r>
            <a:endParaRPr sz="1500" b="1" dirty="0">
              <a:solidFill>
                <a:schemeClr val="lt1"/>
              </a:solidFill>
              <a:latin typeface="Cinzel"/>
              <a:ea typeface="Cinzel"/>
              <a:cs typeface="Cinzel"/>
              <a:sym typeface="Cinzel"/>
            </a:endParaRPr>
          </a:p>
          <a:p>
            <a:pPr marL="0" lvl="0" indent="0" algn="just" rtl="0">
              <a:lnSpc>
                <a:spcPct val="115000"/>
              </a:lnSpc>
              <a:spcBef>
                <a:spcPts val="1200"/>
              </a:spcBef>
              <a:spcAft>
                <a:spcPts val="0"/>
              </a:spcAft>
              <a:buClr>
                <a:schemeClr val="dk1"/>
              </a:buClr>
              <a:buSzPts val="1100"/>
              <a:buFont typeface="Arial"/>
              <a:buNone/>
            </a:pPr>
            <a:r>
              <a:rPr lang="fr" sz="1400" dirty="0">
                <a:solidFill>
                  <a:schemeClr val="lt1"/>
                </a:solidFill>
                <a:latin typeface="Playfair Display"/>
                <a:ea typeface="Playfair Display"/>
                <a:cs typeface="Playfair Display"/>
                <a:sym typeface="Playfair Display"/>
              </a:rPr>
              <a:t>Simply Gascony offers a wide range of special country properties all within 100 kms of Auch, the capital of the département of Le Gers. Each of these really appealing cottages, farmhouses, country houses and Châteaux has its own character and charm. Individual properties sleep from 2 to 24 adults.  The walled medieval ‘Village’ sleeps up to 50 adults in 8 individual properties – perfect for that special celebration. </a:t>
            </a:r>
            <a:endParaRPr sz="1400" dirty="0">
              <a:solidFill>
                <a:schemeClr val="lt1"/>
              </a:solidFill>
              <a:latin typeface="Playfair Display"/>
              <a:ea typeface="Playfair Display"/>
              <a:cs typeface="Playfair Display"/>
              <a:sym typeface="Playfair Display"/>
            </a:endParaRPr>
          </a:p>
          <a:p>
            <a:pPr marL="0" lvl="0" indent="0" algn="l" rtl="0">
              <a:lnSpc>
                <a:spcPct val="100000"/>
              </a:lnSpc>
              <a:spcBef>
                <a:spcPts val="1200"/>
              </a:spcBef>
              <a:spcAft>
                <a:spcPts val="0"/>
              </a:spcAft>
              <a:buSzPts val="990"/>
              <a:buNone/>
            </a:pPr>
            <a:r>
              <a:rPr lang="fr" sz="1500" b="1" dirty="0">
                <a:solidFill>
                  <a:schemeClr val="lt1"/>
                </a:solidFill>
                <a:latin typeface="Cinzel"/>
                <a:ea typeface="Cinzel"/>
                <a:cs typeface="Cinzel"/>
                <a:sym typeface="Cinzel"/>
              </a:rPr>
              <a:t>Our services</a:t>
            </a:r>
            <a:endParaRPr sz="1500" b="1" dirty="0">
              <a:solidFill>
                <a:schemeClr val="lt1"/>
              </a:solidFill>
              <a:latin typeface="Cinzel"/>
              <a:ea typeface="Cinzel"/>
              <a:cs typeface="Cinzel"/>
              <a:sym typeface="Cinzel"/>
            </a:endParaRPr>
          </a:p>
          <a:p>
            <a:pPr marL="0" lvl="0" indent="0" algn="just" rtl="0">
              <a:lnSpc>
                <a:spcPct val="115000"/>
              </a:lnSpc>
              <a:spcBef>
                <a:spcPts val="1200"/>
              </a:spcBef>
              <a:spcAft>
                <a:spcPts val="0"/>
              </a:spcAft>
              <a:buClr>
                <a:schemeClr val="dk1"/>
              </a:buClr>
              <a:buSzPts val="1100"/>
              <a:buFont typeface="Arial"/>
              <a:buNone/>
            </a:pPr>
            <a:r>
              <a:rPr lang="fr" sz="1400" dirty="0">
                <a:solidFill>
                  <a:schemeClr val="lt1"/>
                </a:solidFill>
                <a:latin typeface="Playfair Display"/>
                <a:ea typeface="Playfair Display"/>
                <a:cs typeface="Playfair Display"/>
                <a:sym typeface="Playfair Display"/>
              </a:rPr>
              <a:t>We at Simply Gascony know and love this area and have been managing holiday rentals for decades.  We make it simple for our guests to find their perfect holiday house in Gascony.  Each property has a local housekeeper who will provide a warm welcome to guests and is their main point of contact.  We can provide many helpful services, including pre-arrival shopping so that our guests’ kitchens are well stocked on arrival.</a:t>
            </a:r>
            <a:endParaRPr sz="1400" dirty="0">
              <a:solidFill>
                <a:schemeClr val="lt1"/>
              </a:solidFill>
              <a:latin typeface="Playfair Display"/>
              <a:ea typeface="Playfair Display"/>
              <a:cs typeface="Playfair Display"/>
              <a:sym typeface="Playfair Display"/>
            </a:endParaRPr>
          </a:p>
          <a:p>
            <a:pPr marL="0" lvl="0" indent="0" algn="l" rtl="0">
              <a:lnSpc>
                <a:spcPct val="100000"/>
              </a:lnSpc>
              <a:spcBef>
                <a:spcPts val="1200"/>
              </a:spcBef>
              <a:spcAft>
                <a:spcPts val="0"/>
              </a:spcAft>
              <a:buSzPts val="990"/>
              <a:buNone/>
            </a:pPr>
            <a:endParaRPr sz="1000" dirty="0">
              <a:solidFill>
                <a:srgbClr val="D97A1E"/>
              </a:solidFill>
            </a:endParaRPr>
          </a:p>
          <a:p>
            <a:pPr marL="457200" lvl="0" indent="0" algn="l" rtl="0">
              <a:lnSpc>
                <a:spcPct val="100000"/>
              </a:lnSpc>
              <a:spcBef>
                <a:spcPts val="1200"/>
              </a:spcBef>
              <a:spcAft>
                <a:spcPts val="0"/>
              </a:spcAft>
              <a:buSzPts val="990"/>
              <a:buNone/>
            </a:pPr>
            <a:endParaRPr sz="1000" dirty="0">
              <a:solidFill>
                <a:srgbClr val="D97A1E"/>
              </a:solidFill>
            </a:endParaRPr>
          </a:p>
        </p:txBody>
      </p:sp>
      <p:sp>
        <p:nvSpPr>
          <p:cNvPr id="81" name="Google Shape;81;p16"/>
          <p:cNvSpPr txBox="1"/>
          <p:nvPr/>
        </p:nvSpPr>
        <p:spPr>
          <a:xfrm>
            <a:off x="2279849" y="774788"/>
            <a:ext cx="4584300" cy="492600"/>
          </a:xfrm>
          <a:prstGeom prst="rect">
            <a:avLst/>
          </a:prstGeom>
          <a:noFill/>
          <a:ln>
            <a:noFill/>
          </a:ln>
        </p:spPr>
        <p:txBody>
          <a:bodyPr spcFirstLastPara="1" wrap="square" lIns="91425" tIns="91425" rIns="91425" bIns="91425" anchor="t" anchorCtr="0">
            <a:spAutoFit/>
          </a:bodyPr>
          <a:lstStyle/>
          <a:p>
            <a:pPr marL="0" lvl="0" indent="0" algn="ctr" rtl="0">
              <a:spcBef>
                <a:spcPts val="1200"/>
              </a:spcBef>
              <a:spcAft>
                <a:spcPts val="1200"/>
              </a:spcAft>
              <a:buClr>
                <a:schemeClr val="dk1"/>
              </a:buClr>
              <a:buSzPts val="990"/>
              <a:buFont typeface="Arial"/>
              <a:buNone/>
            </a:pPr>
            <a:r>
              <a:rPr lang="fr" sz="2000" b="1" dirty="0">
                <a:solidFill>
                  <a:schemeClr val="lt1"/>
                </a:solidFill>
                <a:latin typeface="Cinzel"/>
                <a:ea typeface="Cinzel"/>
                <a:cs typeface="Cinzel"/>
                <a:sym typeface="Cinzel"/>
              </a:rPr>
              <a:t>ABOUT SIMPLY GASCONY </a:t>
            </a:r>
            <a:endParaRPr dirty="0"/>
          </a:p>
        </p:txBody>
      </p:sp>
      <p:pic>
        <p:nvPicPr>
          <p:cNvPr id="3" name="Google Shape;63;p14">
            <a:extLst>
              <a:ext uri="{FF2B5EF4-FFF2-40B4-BE49-F238E27FC236}">
                <a16:creationId xmlns:a16="http://schemas.microsoft.com/office/drawing/2014/main" id="{434F7256-6B58-B039-E5BB-F747AC02A65C}"/>
              </a:ext>
            </a:extLst>
          </p:cNvPr>
          <p:cNvPicPr preferRelativeResize="0"/>
          <p:nvPr/>
        </p:nvPicPr>
        <p:blipFill>
          <a:blip r:embed="rId4">
            <a:alphaModFix/>
          </a:blip>
          <a:stretch>
            <a:fillRect/>
          </a:stretch>
        </p:blipFill>
        <p:spPr>
          <a:xfrm>
            <a:off x="3849347" y="4603905"/>
            <a:ext cx="1445305" cy="53959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2786F"/>
        </a:solidFill>
        <a:effectLst/>
      </p:bgPr>
    </p:bg>
    <p:spTree>
      <p:nvGrpSpPr>
        <p:cNvPr id="1" name="Shape 85"/>
        <p:cNvGrpSpPr/>
        <p:nvPr/>
      </p:nvGrpSpPr>
      <p:grpSpPr>
        <a:xfrm>
          <a:off x="0" y="0"/>
          <a:ext cx="0" cy="0"/>
          <a:chOff x="0" y="0"/>
          <a:chExt cx="0" cy="0"/>
        </a:xfrm>
      </p:grpSpPr>
      <p:sp>
        <p:nvSpPr>
          <p:cNvPr id="86" name="Google Shape;86;p17"/>
          <p:cNvSpPr txBox="1"/>
          <p:nvPr/>
        </p:nvSpPr>
        <p:spPr>
          <a:xfrm>
            <a:off x="0" y="0"/>
            <a:ext cx="3395700" cy="5187900"/>
          </a:xfrm>
          <a:prstGeom prst="rect">
            <a:avLst/>
          </a:prstGeom>
          <a:noFill/>
          <a:ln>
            <a:noFill/>
          </a:ln>
        </p:spPr>
        <p:txBody>
          <a:bodyPr spcFirstLastPara="1" wrap="square" lIns="91425" tIns="91425" rIns="91425" bIns="91425" anchor="t" anchorCtr="0">
            <a:spAutoFit/>
          </a:bodyPr>
          <a:lstStyle/>
          <a:p>
            <a:pPr marL="0" lvl="0" indent="0" algn="l" rtl="0">
              <a:spcBef>
                <a:spcPts val="1200"/>
              </a:spcBef>
              <a:spcAft>
                <a:spcPts val="0"/>
              </a:spcAft>
              <a:buClr>
                <a:schemeClr val="dk1"/>
              </a:buClr>
              <a:buSzPts val="990"/>
              <a:buFont typeface="Arial"/>
              <a:buNone/>
            </a:pPr>
            <a:r>
              <a:rPr lang="fr" sz="1500" b="1" dirty="0">
                <a:solidFill>
                  <a:schemeClr val="lt1"/>
                </a:solidFill>
                <a:latin typeface="Cinzel"/>
                <a:ea typeface="Cinzel"/>
                <a:cs typeface="Cinzel"/>
                <a:sym typeface="Cinzel"/>
              </a:rPr>
              <a:t>Customised personal service</a:t>
            </a:r>
            <a:endParaRPr sz="1500" b="1" dirty="0">
              <a:solidFill>
                <a:schemeClr val="lt1"/>
              </a:solidFill>
              <a:latin typeface="Cinzel"/>
              <a:ea typeface="Cinzel"/>
              <a:cs typeface="Cinzel"/>
              <a:sym typeface="Cinzel"/>
            </a:endParaRPr>
          </a:p>
          <a:p>
            <a:pPr marL="0" lvl="0" indent="0" algn="just" rtl="0">
              <a:lnSpc>
                <a:spcPct val="115000"/>
              </a:lnSpc>
              <a:spcBef>
                <a:spcPts val="1200"/>
              </a:spcBef>
              <a:spcAft>
                <a:spcPts val="0"/>
              </a:spcAft>
              <a:buClr>
                <a:schemeClr val="dk1"/>
              </a:buClr>
              <a:buSzPts val="1100"/>
              <a:buFont typeface="Arial"/>
              <a:buNone/>
            </a:pPr>
            <a:r>
              <a:rPr lang="fr" sz="1200" dirty="0">
                <a:solidFill>
                  <a:schemeClr val="lt1"/>
                </a:solidFill>
                <a:latin typeface="Playfair Display"/>
                <a:ea typeface="Playfair Display"/>
                <a:cs typeface="Playfair Display"/>
                <a:sym typeface="Playfair Display"/>
              </a:rPr>
              <a:t>We pride ourselves in being able to go far beyond the typical holiday rental agency.  By working closely with each housekeeper and our Working Partners, we provide our guests with a customised personal service so that they will have a truly relaxing and unforgettable holiday in this beautiful part of Southwest France.  </a:t>
            </a:r>
            <a:endParaRPr sz="1200" dirty="0">
              <a:solidFill>
                <a:schemeClr val="lt1"/>
              </a:solidFill>
              <a:latin typeface="Playfair Display"/>
              <a:ea typeface="Playfair Display"/>
              <a:cs typeface="Playfair Display"/>
              <a:sym typeface="Playfair Display"/>
            </a:endParaRPr>
          </a:p>
          <a:p>
            <a:pPr marL="0" lvl="0" indent="0" algn="just" rtl="0">
              <a:lnSpc>
                <a:spcPct val="115000"/>
              </a:lnSpc>
              <a:spcBef>
                <a:spcPts val="1200"/>
              </a:spcBef>
              <a:spcAft>
                <a:spcPts val="0"/>
              </a:spcAft>
              <a:buClr>
                <a:schemeClr val="dk1"/>
              </a:buClr>
              <a:buSzPts val="1100"/>
              <a:buFont typeface="Arial"/>
              <a:buNone/>
            </a:pPr>
            <a:r>
              <a:rPr lang="fr" sz="1500" b="1" dirty="0">
                <a:solidFill>
                  <a:schemeClr val="lt1"/>
                </a:solidFill>
                <a:latin typeface="Cinzel"/>
                <a:ea typeface="Cinzel"/>
                <a:cs typeface="Cinzel"/>
                <a:sym typeface="Cinzel"/>
              </a:rPr>
              <a:t>Our working partners</a:t>
            </a:r>
            <a:endParaRPr sz="1500" b="1" dirty="0">
              <a:solidFill>
                <a:schemeClr val="lt1"/>
              </a:solidFill>
              <a:latin typeface="Cinzel"/>
              <a:ea typeface="Cinzel"/>
              <a:cs typeface="Cinzel"/>
              <a:sym typeface="Cinzel"/>
            </a:endParaRPr>
          </a:p>
          <a:p>
            <a:pPr marL="0" lvl="0" indent="0" algn="just" rtl="0">
              <a:lnSpc>
                <a:spcPct val="115000"/>
              </a:lnSpc>
              <a:spcBef>
                <a:spcPts val="1200"/>
              </a:spcBef>
              <a:spcAft>
                <a:spcPts val="0"/>
              </a:spcAft>
              <a:buClr>
                <a:schemeClr val="dk1"/>
              </a:buClr>
              <a:buSzPts val="1100"/>
              <a:buFont typeface="Arial"/>
              <a:buNone/>
            </a:pPr>
            <a:r>
              <a:rPr lang="fr" sz="1200" dirty="0">
                <a:solidFill>
                  <a:schemeClr val="lt1"/>
                </a:solidFill>
                <a:latin typeface="Playfair Display"/>
                <a:ea typeface="Playfair Display"/>
                <a:cs typeface="Playfair Display"/>
                <a:sym typeface="Playfair Display"/>
              </a:rPr>
              <a:t>Our ‘Working Partners’ are local businesses known to us that provide our guests with a wonderful variety of add on facilities and services. The commercial arrangements are made directly between each guest and the service providers. This means our guests receive the services they want tailor made to fit their holiday plans. </a:t>
            </a:r>
            <a:endParaRPr sz="1200" dirty="0">
              <a:solidFill>
                <a:schemeClr val="lt1"/>
              </a:solidFill>
              <a:latin typeface="Playfair Display"/>
              <a:ea typeface="Playfair Display"/>
              <a:cs typeface="Playfair Display"/>
              <a:sym typeface="Playfair Display"/>
            </a:endParaRPr>
          </a:p>
          <a:p>
            <a:pPr marL="0" lvl="0" indent="0" algn="l" rtl="0">
              <a:spcBef>
                <a:spcPts val="1200"/>
              </a:spcBef>
              <a:spcAft>
                <a:spcPts val="0"/>
              </a:spcAft>
              <a:buClr>
                <a:schemeClr val="dk1"/>
              </a:buClr>
              <a:buSzPts val="1100"/>
              <a:buFont typeface="Arial"/>
              <a:buNone/>
            </a:pPr>
            <a:endParaRPr sz="1100" dirty="0">
              <a:solidFill>
                <a:schemeClr val="lt1"/>
              </a:solidFill>
              <a:latin typeface="Playfair Display"/>
              <a:ea typeface="Playfair Display"/>
              <a:cs typeface="Playfair Display"/>
              <a:sym typeface="Playfair Display"/>
            </a:endParaRPr>
          </a:p>
          <a:p>
            <a:pPr marL="0" lvl="0" indent="0" algn="l" rtl="0">
              <a:spcBef>
                <a:spcPts val="1200"/>
              </a:spcBef>
              <a:spcAft>
                <a:spcPts val="1200"/>
              </a:spcAft>
              <a:buClr>
                <a:schemeClr val="dk1"/>
              </a:buClr>
              <a:buSzPts val="990"/>
              <a:buFont typeface="Arial"/>
              <a:buNone/>
            </a:pPr>
            <a:endParaRPr sz="1100" dirty="0">
              <a:solidFill>
                <a:srgbClr val="D97A1E"/>
              </a:solidFill>
              <a:latin typeface="Playfair Display"/>
              <a:ea typeface="Playfair Display"/>
              <a:cs typeface="Playfair Display"/>
              <a:sym typeface="Playfair Display"/>
            </a:endParaRPr>
          </a:p>
        </p:txBody>
      </p:sp>
      <p:pic>
        <p:nvPicPr>
          <p:cNvPr id="88" name="Google Shape;88;p17"/>
          <p:cNvPicPr preferRelativeResize="0"/>
          <p:nvPr/>
        </p:nvPicPr>
        <p:blipFill>
          <a:blip r:embed="rId3"/>
          <a:srcRect/>
          <a:stretch/>
        </p:blipFill>
        <p:spPr>
          <a:xfrm>
            <a:off x="3527823" y="282880"/>
            <a:ext cx="4906876" cy="4152388"/>
          </a:xfrm>
          <a:prstGeom prst="rect">
            <a:avLst/>
          </a:prstGeom>
          <a:noFill/>
          <a:ln>
            <a:noFill/>
          </a:ln>
        </p:spPr>
      </p:pic>
      <p:pic>
        <p:nvPicPr>
          <p:cNvPr id="3" name="Google Shape;63;p14">
            <a:extLst>
              <a:ext uri="{FF2B5EF4-FFF2-40B4-BE49-F238E27FC236}">
                <a16:creationId xmlns:a16="http://schemas.microsoft.com/office/drawing/2014/main" id="{68C18605-E769-0952-AF90-851B73785D40}"/>
              </a:ext>
            </a:extLst>
          </p:cNvPr>
          <p:cNvPicPr preferRelativeResize="0"/>
          <p:nvPr/>
        </p:nvPicPr>
        <p:blipFill>
          <a:blip r:embed="rId4">
            <a:alphaModFix/>
          </a:blip>
          <a:stretch>
            <a:fillRect/>
          </a:stretch>
        </p:blipFill>
        <p:spPr>
          <a:xfrm>
            <a:off x="3849347" y="4603905"/>
            <a:ext cx="1445305" cy="53959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7A1E"/>
        </a:solidFill>
        <a:effectLst/>
      </p:bgPr>
    </p:bg>
    <p:spTree>
      <p:nvGrpSpPr>
        <p:cNvPr id="1" name="Shape 92"/>
        <p:cNvGrpSpPr/>
        <p:nvPr/>
      </p:nvGrpSpPr>
      <p:grpSpPr>
        <a:xfrm>
          <a:off x="0" y="0"/>
          <a:ext cx="0" cy="0"/>
          <a:chOff x="0" y="0"/>
          <a:chExt cx="0" cy="0"/>
        </a:xfrm>
      </p:grpSpPr>
      <p:sp>
        <p:nvSpPr>
          <p:cNvPr id="93" name="Google Shape;93;p18"/>
          <p:cNvSpPr txBox="1"/>
          <p:nvPr/>
        </p:nvSpPr>
        <p:spPr>
          <a:xfrm>
            <a:off x="5359650" y="0"/>
            <a:ext cx="3784500" cy="5976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chemeClr val="dk1"/>
              </a:buClr>
              <a:buSzPts val="1100"/>
              <a:buFont typeface="Arial"/>
              <a:buNone/>
            </a:pPr>
            <a:endParaRPr sz="100" b="1">
              <a:solidFill>
                <a:srgbClr val="1E4F48"/>
              </a:solidFill>
              <a:latin typeface="Cinzel"/>
              <a:ea typeface="Cinzel"/>
              <a:cs typeface="Cinzel"/>
              <a:sym typeface="Cinzel"/>
            </a:endParaRPr>
          </a:p>
          <a:p>
            <a:pPr marL="0" marR="0" lvl="0" indent="0" algn="l" rtl="0">
              <a:lnSpc>
                <a:spcPct val="115000"/>
              </a:lnSpc>
              <a:spcBef>
                <a:spcPts val="1200"/>
              </a:spcBef>
              <a:spcAft>
                <a:spcPts val="0"/>
              </a:spcAft>
              <a:buClr>
                <a:schemeClr val="dk1"/>
              </a:buClr>
              <a:buSzPts val="1100"/>
              <a:buFont typeface="Arial"/>
              <a:buNone/>
            </a:pPr>
            <a:r>
              <a:rPr lang="fr" b="1">
                <a:latin typeface="Cinzel"/>
                <a:ea typeface="Cinzel"/>
                <a:cs typeface="Cinzel"/>
                <a:sym typeface="Cinzel"/>
              </a:rPr>
              <a:t>Electric bike hire at the property</a:t>
            </a:r>
            <a:endParaRPr b="1">
              <a:latin typeface="Cinzel"/>
              <a:ea typeface="Cinzel"/>
              <a:cs typeface="Cinzel"/>
              <a:sym typeface="Cinzel"/>
            </a:endParaRPr>
          </a:p>
          <a:p>
            <a:pPr marL="0" lvl="0" indent="0" algn="just" rtl="0">
              <a:lnSpc>
                <a:spcPct val="115000"/>
              </a:lnSpc>
              <a:spcBef>
                <a:spcPts val="1200"/>
              </a:spcBef>
              <a:spcAft>
                <a:spcPts val="0"/>
              </a:spcAft>
              <a:buClr>
                <a:schemeClr val="dk1"/>
              </a:buClr>
              <a:buSzPts val="1100"/>
              <a:buFont typeface="Arial"/>
              <a:buNone/>
            </a:pPr>
            <a:r>
              <a:rPr lang="fr" sz="1200">
                <a:latin typeface="Playfair Display"/>
                <a:ea typeface="Playfair Display"/>
                <a:cs typeface="Playfair Display"/>
                <a:sym typeface="Playfair Display"/>
              </a:rPr>
              <a:t>Gascony is a perfect biking country. You will find a deeply rural and very attractive undulating countryside with very little traffic, and lots of mediaeval ‘bastide’ villages and market towns.  </a:t>
            </a:r>
            <a:r>
              <a:rPr lang="fr" sz="1200" i="1">
                <a:uFill>
                  <a:noFill/>
                </a:uFill>
                <a:latin typeface="Playfair Display"/>
                <a:ea typeface="Playfair Display"/>
                <a:cs typeface="Playfair Display"/>
                <a:sym typeface="Playfair Display"/>
                <a:hlinkClick r:id="rId3"/>
              </a:rPr>
              <a:t>e-Velo Gers</a:t>
            </a:r>
            <a:r>
              <a:rPr lang="fr" sz="1200" i="1">
                <a:latin typeface="Playfair Display"/>
                <a:ea typeface="Playfair Display"/>
                <a:cs typeface="Playfair Display"/>
                <a:sym typeface="Playfair Display"/>
              </a:rPr>
              <a:t> </a:t>
            </a:r>
            <a:r>
              <a:rPr lang="fr" sz="1200">
                <a:latin typeface="Playfair Display"/>
                <a:ea typeface="Playfair Display"/>
                <a:cs typeface="Playfair Display"/>
                <a:sym typeface="Playfair Display"/>
              </a:rPr>
              <a:t>provide our guests with high quality electric bikes to suit each rider, delivered to the rental property and ready to use when guests arrive.  </a:t>
            </a:r>
            <a:endParaRPr sz="1200">
              <a:latin typeface="Playfair Display"/>
              <a:ea typeface="Playfair Display"/>
              <a:cs typeface="Playfair Display"/>
              <a:sym typeface="Playfair Display"/>
            </a:endParaRPr>
          </a:p>
          <a:p>
            <a:pPr marL="0" lvl="0" indent="0" algn="just" rtl="0">
              <a:lnSpc>
                <a:spcPct val="115000"/>
              </a:lnSpc>
              <a:spcBef>
                <a:spcPts val="1200"/>
              </a:spcBef>
              <a:spcAft>
                <a:spcPts val="0"/>
              </a:spcAft>
              <a:buClr>
                <a:schemeClr val="dk1"/>
              </a:buClr>
              <a:buSzPts val="1100"/>
              <a:buFont typeface="Arial"/>
              <a:buNone/>
            </a:pPr>
            <a:r>
              <a:rPr lang="fr" b="1">
                <a:latin typeface="Cinzel"/>
                <a:ea typeface="Cinzel"/>
                <a:cs typeface="Cinzel"/>
                <a:sym typeface="Cinzel"/>
              </a:rPr>
              <a:t>Group wine tasting tours by bike </a:t>
            </a:r>
            <a:endParaRPr sz="1300">
              <a:latin typeface="Playfair Display"/>
              <a:ea typeface="Playfair Display"/>
              <a:cs typeface="Playfair Display"/>
              <a:sym typeface="Playfair Display"/>
            </a:endParaRPr>
          </a:p>
          <a:p>
            <a:pPr marL="0" lvl="0" indent="0" algn="just" rtl="0">
              <a:lnSpc>
                <a:spcPct val="115000"/>
              </a:lnSpc>
              <a:spcBef>
                <a:spcPts val="1200"/>
              </a:spcBef>
              <a:spcAft>
                <a:spcPts val="0"/>
              </a:spcAft>
              <a:buClr>
                <a:schemeClr val="dk1"/>
              </a:buClr>
              <a:buSzPts val="1100"/>
              <a:buFont typeface="Arial"/>
              <a:buNone/>
            </a:pPr>
            <a:r>
              <a:rPr lang="fr" sz="1200" i="1">
                <a:uFill>
                  <a:noFill/>
                </a:uFill>
                <a:latin typeface="Playfair Display"/>
                <a:ea typeface="Playfair Display"/>
                <a:cs typeface="Playfair Display"/>
                <a:sym typeface="Playfair Display"/>
                <a:hlinkClick r:id="rId3"/>
              </a:rPr>
              <a:t>Gascogne Bike Hire &amp; Tours</a:t>
            </a:r>
            <a:r>
              <a:rPr lang="fr" sz="1200">
                <a:latin typeface="Playfair Display"/>
                <a:ea typeface="Playfair Display"/>
                <a:cs typeface="Playfair Display"/>
                <a:sym typeface="Playfair Display"/>
              </a:rPr>
              <a:t> offers guests staying in SG rental properties a variety of planned Self-Guided Biking Tours, wine-tasting, ‘bastide’ villages, ancient châteaux and a gastronomy tour, with a delicious picnic as an optional extra.   Gascogne Bike Hire can also recommend good biking circuits near the rental property.</a:t>
            </a:r>
            <a:endParaRPr sz="1100">
              <a:solidFill>
                <a:schemeClr val="dk1"/>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endParaRPr sz="1200" i="1">
              <a:latin typeface="Playfair Display"/>
              <a:ea typeface="Playfair Display"/>
              <a:cs typeface="Playfair Display"/>
              <a:sym typeface="Playfair Display"/>
            </a:endParaRPr>
          </a:p>
          <a:p>
            <a:pPr marL="0" lvl="0" indent="0" algn="l" rtl="0">
              <a:lnSpc>
                <a:spcPct val="115000"/>
              </a:lnSpc>
              <a:spcBef>
                <a:spcPts val="1200"/>
              </a:spcBef>
              <a:spcAft>
                <a:spcPts val="0"/>
              </a:spcAft>
              <a:buClr>
                <a:schemeClr val="dk1"/>
              </a:buClr>
              <a:buSzPts val="1100"/>
              <a:buFont typeface="Arial"/>
              <a:buNone/>
            </a:pPr>
            <a:endParaRPr sz="1000">
              <a:latin typeface="Playfair Display"/>
              <a:ea typeface="Playfair Display"/>
              <a:cs typeface="Playfair Display"/>
              <a:sym typeface="Playfair Display"/>
            </a:endParaRPr>
          </a:p>
          <a:p>
            <a:pPr marL="0" lvl="0" indent="0" algn="l" rtl="0">
              <a:lnSpc>
                <a:spcPct val="115000"/>
              </a:lnSpc>
              <a:spcBef>
                <a:spcPts val="1200"/>
              </a:spcBef>
              <a:spcAft>
                <a:spcPts val="0"/>
              </a:spcAft>
              <a:buClr>
                <a:schemeClr val="dk1"/>
              </a:buClr>
              <a:buSzPts val="1100"/>
              <a:buFont typeface="Arial"/>
              <a:buNone/>
            </a:pPr>
            <a:endParaRPr sz="1000">
              <a:latin typeface="Playfair Display"/>
              <a:ea typeface="Playfair Display"/>
              <a:cs typeface="Playfair Display"/>
              <a:sym typeface="Playfair Display"/>
            </a:endParaRPr>
          </a:p>
          <a:p>
            <a:pPr marL="0" lvl="0" indent="0" algn="l" rtl="0">
              <a:lnSpc>
                <a:spcPct val="115000"/>
              </a:lnSpc>
              <a:spcBef>
                <a:spcPts val="1200"/>
              </a:spcBef>
              <a:spcAft>
                <a:spcPts val="0"/>
              </a:spcAft>
              <a:buClr>
                <a:schemeClr val="dk1"/>
              </a:buClr>
              <a:buSzPts val="1100"/>
              <a:buFont typeface="Arial"/>
              <a:buNone/>
            </a:pPr>
            <a:endParaRPr sz="1000">
              <a:latin typeface="Playfair Display"/>
              <a:ea typeface="Playfair Display"/>
              <a:cs typeface="Playfair Display"/>
              <a:sym typeface="Playfair Display"/>
            </a:endParaRPr>
          </a:p>
          <a:p>
            <a:pPr marL="0" lvl="0" indent="0" algn="l" rtl="0">
              <a:spcBef>
                <a:spcPts val="1200"/>
              </a:spcBef>
              <a:spcAft>
                <a:spcPts val="0"/>
              </a:spcAft>
              <a:buNone/>
            </a:pPr>
            <a:endParaRPr sz="1000"/>
          </a:p>
        </p:txBody>
      </p:sp>
      <p:pic>
        <p:nvPicPr>
          <p:cNvPr id="95" name="Google Shape;95;p18"/>
          <p:cNvPicPr preferRelativeResize="0"/>
          <p:nvPr/>
        </p:nvPicPr>
        <p:blipFill>
          <a:blip r:embed="rId4">
            <a:alphaModFix/>
          </a:blip>
          <a:stretch>
            <a:fillRect/>
          </a:stretch>
        </p:blipFill>
        <p:spPr>
          <a:xfrm>
            <a:off x="0" y="214900"/>
            <a:ext cx="5359652" cy="4019750"/>
          </a:xfrm>
          <a:prstGeom prst="rect">
            <a:avLst/>
          </a:prstGeom>
          <a:noFill/>
          <a:ln>
            <a:noFill/>
          </a:ln>
        </p:spPr>
      </p:pic>
      <p:sp>
        <p:nvSpPr>
          <p:cNvPr id="96" name="Google Shape;96;p18"/>
          <p:cNvSpPr txBox="1"/>
          <p:nvPr/>
        </p:nvSpPr>
        <p:spPr>
          <a:xfrm>
            <a:off x="-75" y="349550"/>
            <a:ext cx="54231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Clr>
                <a:schemeClr val="dk1"/>
              </a:buClr>
              <a:buSzPts val="1100"/>
              <a:buFont typeface="Arial"/>
              <a:buNone/>
            </a:pPr>
            <a:r>
              <a:rPr lang="fr" sz="1800" b="1">
                <a:solidFill>
                  <a:srgbClr val="1E4F48"/>
                </a:solidFill>
                <a:latin typeface="Cinzel"/>
                <a:ea typeface="Cinzel"/>
                <a:cs typeface="Cinzel"/>
                <a:sym typeface="Cinzel"/>
              </a:rPr>
              <a:t>OUR Working Partners</a:t>
            </a:r>
            <a:endParaRPr sz="1800" b="1"/>
          </a:p>
        </p:txBody>
      </p:sp>
      <p:pic>
        <p:nvPicPr>
          <p:cNvPr id="3" name="Google Shape;63;p14">
            <a:extLst>
              <a:ext uri="{FF2B5EF4-FFF2-40B4-BE49-F238E27FC236}">
                <a16:creationId xmlns:a16="http://schemas.microsoft.com/office/drawing/2014/main" id="{C344B0C9-B14F-3C17-75F6-4719B04A5B82}"/>
              </a:ext>
            </a:extLst>
          </p:cNvPr>
          <p:cNvPicPr preferRelativeResize="0"/>
          <p:nvPr/>
        </p:nvPicPr>
        <p:blipFill>
          <a:blip r:embed="rId5">
            <a:alphaModFix/>
          </a:blip>
          <a:stretch>
            <a:fillRect/>
          </a:stretch>
        </p:blipFill>
        <p:spPr>
          <a:xfrm>
            <a:off x="3849347" y="4603905"/>
            <a:ext cx="1445305" cy="53959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7A1E"/>
        </a:solidFill>
        <a:effectLst/>
      </p:bgPr>
    </p:bg>
    <p:spTree>
      <p:nvGrpSpPr>
        <p:cNvPr id="1" name="Shape 100"/>
        <p:cNvGrpSpPr/>
        <p:nvPr/>
      </p:nvGrpSpPr>
      <p:grpSpPr>
        <a:xfrm>
          <a:off x="0" y="0"/>
          <a:ext cx="0" cy="0"/>
          <a:chOff x="0" y="0"/>
          <a:chExt cx="0" cy="0"/>
        </a:xfrm>
      </p:grpSpPr>
      <p:sp>
        <p:nvSpPr>
          <p:cNvPr id="101" name="Google Shape;101;p19"/>
          <p:cNvSpPr txBox="1"/>
          <p:nvPr/>
        </p:nvSpPr>
        <p:spPr>
          <a:xfrm>
            <a:off x="0" y="-74428"/>
            <a:ext cx="4065000" cy="709268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fr" b="1">
                <a:solidFill>
                  <a:schemeClr val="dk1"/>
                </a:solidFill>
                <a:latin typeface="Cinzel"/>
                <a:ea typeface="Cinzel"/>
                <a:cs typeface="Cinzel"/>
                <a:sym typeface="Cinzel"/>
              </a:rPr>
              <a:t>Local </a:t>
            </a:r>
            <a:r>
              <a:rPr lang="fr" b="1" dirty="0">
                <a:solidFill>
                  <a:schemeClr val="dk1"/>
                </a:solidFill>
                <a:latin typeface="Cinzel"/>
                <a:ea typeface="Cinzel"/>
                <a:cs typeface="Cinzel"/>
                <a:sym typeface="Cinzel"/>
              </a:rPr>
              <a:t>Wine tastings </a:t>
            </a:r>
            <a:endParaRPr b="1" dirty="0">
              <a:solidFill>
                <a:schemeClr val="dk1"/>
              </a:solidFill>
              <a:latin typeface="Cinzel"/>
              <a:ea typeface="Cinzel"/>
              <a:cs typeface="Cinzel"/>
              <a:sym typeface="Cinzel"/>
            </a:endParaRPr>
          </a:p>
          <a:p>
            <a:pPr marL="0" lvl="0" indent="0" algn="just" rtl="0">
              <a:lnSpc>
                <a:spcPct val="115000"/>
              </a:lnSpc>
              <a:spcBef>
                <a:spcPts val="1200"/>
              </a:spcBef>
              <a:spcAft>
                <a:spcPts val="0"/>
              </a:spcAft>
              <a:buClr>
                <a:schemeClr val="dk1"/>
              </a:buClr>
              <a:buSzPts val="1100"/>
              <a:buFont typeface="Arial"/>
              <a:buNone/>
            </a:pPr>
            <a:r>
              <a:rPr lang="fr" sz="1200" dirty="0">
                <a:solidFill>
                  <a:schemeClr val="dk1"/>
                </a:solidFill>
                <a:latin typeface="Playfair Display"/>
                <a:ea typeface="Playfair Display"/>
                <a:cs typeface="Playfair Display"/>
                <a:sym typeface="Playfair Display"/>
              </a:rPr>
              <a:t>Gascon wines are ‘authentic country wines’, many made by small independent producers using local grape varieties.</a:t>
            </a:r>
            <a:r>
              <a:rPr lang="fr" sz="1200" dirty="0">
                <a:solidFill>
                  <a:schemeClr val="dk1"/>
                </a:solidFill>
                <a:uFill>
                  <a:noFill/>
                </a:uFill>
                <a:latin typeface="Playfair Display"/>
                <a:ea typeface="Playfair Display"/>
                <a:cs typeface="Playfair Display"/>
                <a:sym typeface="Playfair Display"/>
                <a:hlinkClick r:id="rId3">
                  <a:extLst>
                    <a:ext uri="{A12FA001-AC4F-418D-AE19-62706E023703}">
                      <ahyp:hlinkClr xmlns:ahyp="http://schemas.microsoft.com/office/drawing/2018/hyperlinkcolor" val="tx"/>
                    </a:ext>
                  </a:extLst>
                </a:hlinkClick>
              </a:rPr>
              <a:t> </a:t>
            </a:r>
            <a:r>
              <a:rPr lang="fr" sz="1200" i="1" dirty="0">
                <a:solidFill>
                  <a:schemeClr val="dk1"/>
                </a:solidFill>
                <a:uFill>
                  <a:noFill/>
                </a:uFill>
                <a:latin typeface="Playfair Display"/>
                <a:ea typeface="Playfair Display"/>
                <a:cs typeface="Playfair Display"/>
                <a:sym typeface="Playfair Display"/>
                <a:hlinkClick r:id="rId3">
                  <a:extLst>
                    <a:ext uri="{A12FA001-AC4F-418D-AE19-62706E023703}">
                      <ahyp:hlinkClr xmlns:ahyp="http://schemas.microsoft.com/office/drawing/2018/hyperlinkcolor" val="tx"/>
                    </a:ext>
                  </a:extLst>
                </a:hlinkClick>
              </a:rPr>
              <a:t>De la Terre au Verre (‘From the Earth to the Glass’)</a:t>
            </a:r>
            <a:r>
              <a:rPr lang="fr" sz="1200" i="1" dirty="0">
                <a:solidFill>
                  <a:schemeClr val="dk1"/>
                </a:solidFill>
                <a:latin typeface="Playfair Display"/>
                <a:ea typeface="Playfair Display"/>
                <a:cs typeface="Playfair Display"/>
                <a:sym typeface="Playfair Display"/>
              </a:rPr>
              <a:t> </a:t>
            </a:r>
            <a:r>
              <a:rPr lang="fr" sz="1200" dirty="0">
                <a:solidFill>
                  <a:schemeClr val="dk1"/>
                </a:solidFill>
                <a:latin typeface="Playfair Display"/>
                <a:ea typeface="Playfair Display"/>
                <a:cs typeface="Playfair Display"/>
                <a:sym typeface="Playfair Display"/>
              </a:rPr>
              <a:t>will host wine tastings in Lectoure or recommend wine properties near our guests' houses for a tasting visit.</a:t>
            </a:r>
            <a:r>
              <a:rPr lang="fr" sz="1200" dirty="0">
                <a:solidFill>
                  <a:schemeClr val="dk1"/>
                </a:solidFill>
                <a:uFill>
                  <a:noFill/>
                </a:uFill>
                <a:latin typeface="Playfair Display"/>
                <a:ea typeface="Playfair Display"/>
                <a:cs typeface="Playfair Display"/>
                <a:sym typeface="Playfair Display"/>
                <a:hlinkClick r:id="rId4">
                  <a:extLst>
                    <a:ext uri="{A12FA001-AC4F-418D-AE19-62706E023703}">
                      <ahyp:hlinkClr xmlns:ahyp="http://schemas.microsoft.com/office/drawing/2018/hyperlinkcolor" val="tx"/>
                    </a:ext>
                  </a:extLst>
                </a:hlinkClick>
              </a:rPr>
              <a:t> </a:t>
            </a:r>
            <a:r>
              <a:rPr lang="fr" sz="1200" i="1" dirty="0">
                <a:solidFill>
                  <a:schemeClr val="dk1"/>
                </a:solidFill>
                <a:uFill>
                  <a:noFill/>
                </a:uFill>
                <a:latin typeface="Playfair Display"/>
                <a:ea typeface="Playfair Display"/>
                <a:cs typeface="Playfair Display"/>
                <a:sym typeface="Playfair Display"/>
                <a:hlinkClick r:id="rId4">
                  <a:extLst>
                    <a:ext uri="{A12FA001-AC4F-418D-AE19-62706E023703}">
                      <ahyp:hlinkClr xmlns:ahyp="http://schemas.microsoft.com/office/drawing/2018/hyperlinkcolor" val="tx"/>
                    </a:ext>
                  </a:extLst>
                </a:hlinkClick>
              </a:rPr>
              <a:t>Le Cho Truck</a:t>
            </a:r>
            <a:r>
              <a:rPr lang="fr" sz="1200" i="1" dirty="0">
                <a:solidFill>
                  <a:schemeClr val="dk1"/>
                </a:solidFill>
                <a:latin typeface="Playfair Display"/>
                <a:ea typeface="Playfair Display"/>
                <a:cs typeface="Playfair Display"/>
                <a:sym typeface="Playfair Display"/>
              </a:rPr>
              <a:t> </a:t>
            </a:r>
            <a:r>
              <a:rPr lang="fr" sz="1200" dirty="0">
                <a:solidFill>
                  <a:schemeClr val="dk1"/>
                </a:solidFill>
                <a:latin typeface="Playfair Display"/>
                <a:ea typeface="Playfair Display"/>
                <a:cs typeface="Playfair Display"/>
                <a:sym typeface="Playfair Display"/>
              </a:rPr>
              <a:t>will bring a vintage Citroen van full of wine samples for guests to taste at their holiday home.</a:t>
            </a:r>
            <a:endParaRPr sz="1100" dirty="0">
              <a:solidFill>
                <a:schemeClr val="dk1"/>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fr" b="1" dirty="0">
                <a:solidFill>
                  <a:schemeClr val="dk1"/>
                </a:solidFill>
                <a:latin typeface="Cinzel"/>
                <a:ea typeface="Cinzel"/>
                <a:cs typeface="Cinzel"/>
                <a:sym typeface="Cinzel"/>
              </a:rPr>
              <a:t>Cookery workshops at the property</a:t>
            </a:r>
            <a:r>
              <a:rPr lang="fr" b="1" dirty="0">
                <a:latin typeface="Cinzel"/>
                <a:ea typeface="Cinzel"/>
                <a:cs typeface="Cinzel"/>
                <a:sym typeface="Cinzel"/>
              </a:rPr>
              <a:t> </a:t>
            </a:r>
            <a:endParaRPr b="1" dirty="0">
              <a:latin typeface="Cinzel"/>
              <a:ea typeface="Cinzel"/>
              <a:cs typeface="Cinzel"/>
              <a:sym typeface="Cinzel"/>
            </a:endParaRPr>
          </a:p>
          <a:p>
            <a:pPr marL="0" lvl="0" indent="0" algn="just" rtl="0">
              <a:lnSpc>
                <a:spcPct val="115000"/>
              </a:lnSpc>
              <a:spcBef>
                <a:spcPts val="1200"/>
              </a:spcBef>
              <a:spcAft>
                <a:spcPts val="0"/>
              </a:spcAft>
              <a:buClr>
                <a:schemeClr val="dk1"/>
              </a:buClr>
              <a:buSzPts val="1100"/>
              <a:buFont typeface="Arial"/>
              <a:buNone/>
            </a:pPr>
            <a:r>
              <a:rPr lang="fr" sz="1200" dirty="0">
                <a:solidFill>
                  <a:schemeClr val="dk1"/>
                </a:solidFill>
                <a:latin typeface="Playfair Display"/>
                <a:ea typeface="Playfair Display"/>
                <a:cs typeface="Playfair Display"/>
                <a:sym typeface="Playfair Display"/>
              </a:rPr>
              <a:t>Gascony is renowned for its varied local cuisine, and</a:t>
            </a:r>
            <a:r>
              <a:rPr lang="fr" sz="1200" dirty="0">
                <a:solidFill>
                  <a:schemeClr val="dk1"/>
                </a:solidFill>
                <a:uFill>
                  <a:noFill/>
                </a:uFill>
                <a:latin typeface="Playfair Display"/>
                <a:ea typeface="Playfair Display"/>
                <a:cs typeface="Playfair Display"/>
                <a:sym typeface="Playfair Display"/>
                <a:hlinkClick r:id="rId5">
                  <a:extLst>
                    <a:ext uri="{A12FA001-AC4F-418D-AE19-62706E023703}">
                      <ahyp:hlinkClr xmlns:ahyp="http://schemas.microsoft.com/office/drawing/2018/hyperlinkcolor" val="tx"/>
                    </a:ext>
                  </a:extLst>
                </a:hlinkClick>
              </a:rPr>
              <a:t> </a:t>
            </a:r>
            <a:r>
              <a:rPr lang="fr" sz="1200" i="1" dirty="0">
                <a:solidFill>
                  <a:schemeClr val="dk1"/>
                </a:solidFill>
                <a:uFill>
                  <a:noFill/>
                </a:uFill>
                <a:latin typeface="Playfair Display"/>
                <a:ea typeface="Playfair Display"/>
                <a:cs typeface="Playfair Display"/>
                <a:sym typeface="Playfair Display"/>
                <a:hlinkClick r:id="rId5">
                  <a:extLst>
                    <a:ext uri="{A12FA001-AC4F-418D-AE19-62706E023703}">
                      <ahyp:hlinkClr xmlns:ahyp="http://schemas.microsoft.com/office/drawing/2018/hyperlinkcolor" val="tx"/>
                    </a:ext>
                  </a:extLst>
                </a:hlinkClick>
              </a:rPr>
              <a:t>Atelier Cuisine Fourcès</a:t>
            </a:r>
            <a:r>
              <a:rPr lang="fr" sz="1200" i="1" dirty="0">
                <a:solidFill>
                  <a:schemeClr val="dk1"/>
                </a:solidFill>
                <a:latin typeface="Playfair Display"/>
                <a:ea typeface="Playfair Display"/>
                <a:cs typeface="Playfair Display"/>
                <a:sym typeface="Playfair Display"/>
              </a:rPr>
              <a:t> </a:t>
            </a:r>
            <a:r>
              <a:rPr lang="fr" sz="1200" dirty="0">
                <a:solidFill>
                  <a:schemeClr val="dk1"/>
                </a:solidFill>
                <a:latin typeface="Playfair Display"/>
                <a:ea typeface="Playfair Display"/>
                <a:cs typeface="Playfair Display"/>
                <a:sym typeface="Playfair Display"/>
              </a:rPr>
              <a:t>are real experts in this field.  Laura will organise a cookery workshop in her own kitchen or at your holiday home. She will also lead our guests to a bustling local market to buy local produce before heading back to prepare and cook a meal together. Guests will learn local recipes and discover the traditions and history of Gascon food.</a:t>
            </a:r>
            <a:endParaRPr sz="1100" dirty="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200" dirty="0">
              <a:solidFill>
                <a:schemeClr val="dk1"/>
              </a:solidFill>
              <a:latin typeface="Playfair Display"/>
              <a:ea typeface="Playfair Display"/>
              <a:cs typeface="Playfair Display"/>
              <a:sym typeface="Playfair Display"/>
            </a:endParaRPr>
          </a:p>
          <a:p>
            <a:pPr marL="0" lvl="0" indent="0" algn="l" rtl="0">
              <a:lnSpc>
                <a:spcPct val="115000"/>
              </a:lnSpc>
              <a:spcBef>
                <a:spcPts val="1200"/>
              </a:spcBef>
              <a:spcAft>
                <a:spcPts val="0"/>
              </a:spcAft>
              <a:buClr>
                <a:schemeClr val="dk1"/>
              </a:buClr>
              <a:buSzPts val="1100"/>
              <a:buFont typeface="Arial"/>
              <a:buNone/>
            </a:pPr>
            <a:endParaRPr sz="1200" dirty="0">
              <a:solidFill>
                <a:schemeClr val="dk1"/>
              </a:solidFill>
              <a:latin typeface="Playfair Display"/>
              <a:ea typeface="Playfair Display"/>
              <a:cs typeface="Playfair Display"/>
              <a:sym typeface="Playfair Display"/>
            </a:endParaRPr>
          </a:p>
          <a:p>
            <a:pPr marL="0" lvl="0" indent="0" algn="l" rtl="0">
              <a:lnSpc>
                <a:spcPct val="115000"/>
              </a:lnSpc>
              <a:spcBef>
                <a:spcPts val="1200"/>
              </a:spcBef>
              <a:spcAft>
                <a:spcPts val="0"/>
              </a:spcAft>
              <a:buClr>
                <a:schemeClr val="dk1"/>
              </a:buClr>
              <a:buSzPts val="1100"/>
              <a:buFont typeface="Arial"/>
              <a:buNone/>
            </a:pPr>
            <a:endParaRPr sz="1200" dirty="0">
              <a:latin typeface="Playfair Display"/>
              <a:ea typeface="Playfair Display"/>
              <a:cs typeface="Playfair Display"/>
              <a:sym typeface="Playfair Display"/>
            </a:endParaRPr>
          </a:p>
          <a:p>
            <a:pPr marL="0" lvl="0" indent="0" algn="l" rtl="0">
              <a:lnSpc>
                <a:spcPct val="115000"/>
              </a:lnSpc>
              <a:spcBef>
                <a:spcPts val="1200"/>
              </a:spcBef>
              <a:spcAft>
                <a:spcPts val="0"/>
              </a:spcAft>
              <a:buClr>
                <a:schemeClr val="dk1"/>
              </a:buClr>
              <a:buSzPts val="1100"/>
              <a:buFont typeface="Arial"/>
              <a:buNone/>
            </a:pPr>
            <a:endParaRPr sz="1000" dirty="0">
              <a:latin typeface="Playfair Display"/>
              <a:ea typeface="Playfair Display"/>
              <a:cs typeface="Playfair Display"/>
              <a:sym typeface="Playfair Display"/>
            </a:endParaRPr>
          </a:p>
          <a:p>
            <a:pPr marL="0" lvl="0" indent="0" algn="l" rtl="0">
              <a:lnSpc>
                <a:spcPct val="115000"/>
              </a:lnSpc>
              <a:spcBef>
                <a:spcPts val="1200"/>
              </a:spcBef>
              <a:spcAft>
                <a:spcPts val="0"/>
              </a:spcAft>
              <a:buClr>
                <a:schemeClr val="dk1"/>
              </a:buClr>
              <a:buSzPts val="1100"/>
              <a:buFont typeface="Arial"/>
              <a:buNone/>
            </a:pPr>
            <a:endParaRPr sz="1000" dirty="0">
              <a:latin typeface="Playfair Display"/>
              <a:ea typeface="Playfair Display"/>
              <a:cs typeface="Playfair Display"/>
              <a:sym typeface="Playfair Display"/>
            </a:endParaRPr>
          </a:p>
          <a:p>
            <a:pPr marL="0" lvl="0" indent="0" algn="l" rtl="0">
              <a:lnSpc>
                <a:spcPct val="115000"/>
              </a:lnSpc>
              <a:spcBef>
                <a:spcPts val="1200"/>
              </a:spcBef>
              <a:spcAft>
                <a:spcPts val="0"/>
              </a:spcAft>
              <a:buClr>
                <a:schemeClr val="dk1"/>
              </a:buClr>
              <a:buSzPts val="1100"/>
              <a:buFont typeface="Arial"/>
              <a:buNone/>
            </a:pPr>
            <a:endParaRPr sz="1000" dirty="0">
              <a:latin typeface="Playfair Display"/>
              <a:ea typeface="Playfair Display"/>
              <a:cs typeface="Playfair Display"/>
              <a:sym typeface="Playfair Display"/>
            </a:endParaRPr>
          </a:p>
          <a:p>
            <a:pPr marL="0" lvl="0" indent="0" algn="l" rtl="0">
              <a:spcBef>
                <a:spcPts val="1200"/>
              </a:spcBef>
              <a:spcAft>
                <a:spcPts val="0"/>
              </a:spcAft>
              <a:buNone/>
            </a:pPr>
            <a:endParaRPr sz="1000" dirty="0"/>
          </a:p>
        </p:txBody>
      </p:sp>
      <p:pic>
        <p:nvPicPr>
          <p:cNvPr id="103" name="Google Shape;103;p19"/>
          <p:cNvPicPr preferRelativeResize="0"/>
          <p:nvPr/>
        </p:nvPicPr>
        <p:blipFill rotWithShape="1">
          <a:blip r:embed="rId6">
            <a:alphaModFix/>
          </a:blip>
          <a:srcRect r="40011"/>
          <a:stretch/>
        </p:blipFill>
        <p:spPr>
          <a:xfrm>
            <a:off x="4392150" y="0"/>
            <a:ext cx="4751849" cy="4286249"/>
          </a:xfrm>
          <a:prstGeom prst="rect">
            <a:avLst/>
          </a:prstGeom>
          <a:noFill/>
          <a:ln>
            <a:noFill/>
          </a:ln>
        </p:spPr>
      </p:pic>
      <p:pic>
        <p:nvPicPr>
          <p:cNvPr id="3" name="Google Shape;63;p14">
            <a:extLst>
              <a:ext uri="{FF2B5EF4-FFF2-40B4-BE49-F238E27FC236}">
                <a16:creationId xmlns:a16="http://schemas.microsoft.com/office/drawing/2014/main" id="{0BACF41C-9992-DE27-FC1E-5B3BD3731E05}"/>
              </a:ext>
            </a:extLst>
          </p:cNvPr>
          <p:cNvPicPr preferRelativeResize="0"/>
          <p:nvPr/>
        </p:nvPicPr>
        <p:blipFill>
          <a:blip r:embed="rId7">
            <a:alphaModFix/>
          </a:blip>
          <a:stretch>
            <a:fillRect/>
          </a:stretch>
        </p:blipFill>
        <p:spPr>
          <a:xfrm>
            <a:off x="3849347" y="4603905"/>
            <a:ext cx="1445305" cy="53959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7A1E"/>
        </a:solidFill>
        <a:effectLst/>
      </p:bgPr>
    </p:bg>
    <p:spTree>
      <p:nvGrpSpPr>
        <p:cNvPr id="1" name="Shape 107"/>
        <p:cNvGrpSpPr/>
        <p:nvPr/>
      </p:nvGrpSpPr>
      <p:grpSpPr>
        <a:xfrm>
          <a:off x="0" y="0"/>
          <a:ext cx="0" cy="0"/>
          <a:chOff x="0" y="0"/>
          <a:chExt cx="0" cy="0"/>
        </a:xfrm>
      </p:grpSpPr>
      <p:pic>
        <p:nvPicPr>
          <p:cNvPr id="109" name="Google Shape;109;p20"/>
          <p:cNvPicPr preferRelativeResize="0"/>
          <p:nvPr/>
        </p:nvPicPr>
        <p:blipFill rotWithShape="1">
          <a:blip r:embed="rId3">
            <a:alphaModFix/>
          </a:blip>
          <a:srcRect t="27218" b="27213"/>
          <a:stretch/>
        </p:blipFill>
        <p:spPr>
          <a:xfrm>
            <a:off x="0" y="1150250"/>
            <a:ext cx="9144003" cy="2777133"/>
          </a:xfrm>
          <a:prstGeom prst="rect">
            <a:avLst/>
          </a:prstGeom>
          <a:noFill/>
          <a:ln>
            <a:noFill/>
          </a:ln>
        </p:spPr>
      </p:pic>
      <p:sp>
        <p:nvSpPr>
          <p:cNvPr id="110" name="Google Shape;110;p20"/>
          <p:cNvSpPr txBox="1"/>
          <p:nvPr/>
        </p:nvSpPr>
        <p:spPr>
          <a:xfrm>
            <a:off x="5896200" y="4405200"/>
            <a:ext cx="3019200" cy="654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fr" sz="1050" b="1" u="sng">
                <a:solidFill>
                  <a:schemeClr val="hlink"/>
                </a:solidFill>
                <a:latin typeface="Cinzel"/>
                <a:ea typeface="Cinzel"/>
                <a:cs typeface="Cinzel"/>
                <a:sym typeface="Cinzel"/>
                <a:hlinkClick r:id="rId4"/>
              </a:rPr>
              <a:t>ROBIN@SIMPLY-GASCONY.CO.UK</a:t>
            </a:r>
            <a:endParaRPr sz="1050" b="1">
              <a:solidFill>
                <a:srgbClr val="FFFFFF"/>
              </a:solidFill>
              <a:latin typeface="Cinzel"/>
              <a:ea typeface="Cinzel"/>
              <a:cs typeface="Cinzel"/>
              <a:sym typeface="Cinzel"/>
            </a:endParaRPr>
          </a:p>
          <a:p>
            <a:pPr marL="0" lvl="0" indent="0" algn="r" rtl="0">
              <a:spcBef>
                <a:spcPts val="0"/>
              </a:spcBef>
              <a:spcAft>
                <a:spcPts val="0"/>
              </a:spcAft>
              <a:buNone/>
            </a:pPr>
            <a:r>
              <a:rPr lang="fr" sz="1150">
                <a:solidFill>
                  <a:srgbClr val="FFFFFF"/>
                </a:solidFill>
                <a:latin typeface="Cinzel"/>
                <a:ea typeface="Cinzel"/>
                <a:cs typeface="Cinzel"/>
                <a:sym typeface="Cinzel"/>
              </a:rPr>
              <a:t>TEL: +44 7970 69 88 67</a:t>
            </a:r>
            <a:endParaRPr sz="1150">
              <a:solidFill>
                <a:srgbClr val="FFFFFF"/>
              </a:solidFill>
              <a:latin typeface="Cinzel"/>
              <a:ea typeface="Cinzel"/>
              <a:cs typeface="Cinzel"/>
              <a:sym typeface="Cinzel"/>
            </a:endParaRPr>
          </a:p>
          <a:p>
            <a:pPr marL="0" lvl="0" indent="0" algn="r" rtl="0">
              <a:spcBef>
                <a:spcPts val="0"/>
              </a:spcBef>
              <a:spcAft>
                <a:spcPts val="0"/>
              </a:spcAft>
              <a:buNone/>
            </a:pPr>
            <a:r>
              <a:rPr lang="fr" sz="850" b="1">
                <a:solidFill>
                  <a:srgbClr val="7FA88B"/>
                </a:solidFill>
              </a:rPr>
              <a:t>Copyright © Simply Gascony 2022.</a:t>
            </a:r>
            <a:endParaRPr sz="1150" b="1">
              <a:solidFill>
                <a:srgbClr val="FFFFFF"/>
              </a:solidFill>
              <a:latin typeface="Cinzel"/>
              <a:ea typeface="Cinzel"/>
              <a:cs typeface="Cinzel"/>
              <a:sym typeface="Cinzel"/>
            </a:endParaRPr>
          </a:p>
        </p:txBody>
      </p:sp>
      <p:sp>
        <p:nvSpPr>
          <p:cNvPr id="111" name="Google Shape;111;p20"/>
          <p:cNvSpPr txBox="1"/>
          <p:nvPr/>
        </p:nvSpPr>
        <p:spPr>
          <a:xfrm>
            <a:off x="161225" y="4171613"/>
            <a:ext cx="1760100" cy="1369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050" b="1">
                <a:solidFill>
                  <a:srgbClr val="42786F"/>
                </a:solidFill>
                <a:latin typeface="Cinzel"/>
                <a:ea typeface="Cinzel"/>
                <a:cs typeface="Cinzel"/>
                <a:sym typeface="Cinzel"/>
              </a:rPr>
              <a:t>Authors</a:t>
            </a:r>
            <a:endParaRPr sz="1050" b="1">
              <a:solidFill>
                <a:srgbClr val="42786F"/>
              </a:solidFill>
              <a:latin typeface="Cinzel"/>
              <a:ea typeface="Cinzel"/>
              <a:cs typeface="Cinzel"/>
              <a:sym typeface="Cinzel"/>
            </a:endParaRPr>
          </a:p>
          <a:p>
            <a:pPr marL="0" lvl="0" indent="0" algn="l" rtl="0">
              <a:spcBef>
                <a:spcPts val="0"/>
              </a:spcBef>
              <a:spcAft>
                <a:spcPts val="0"/>
              </a:spcAft>
              <a:buNone/>
            </a:pPr>
            <a:r>
              <a:rPr lang="fr" sz="1050">
                <a:solidFill>
                  <a:srgbClr val="FFFFFF"/>
                </a:solidFill>
                <a:latin typeface="Cinzel"/>
                <a:ea typeface="Cinzel"/>
                <a:cs typeface="Cinzel"/>
                <a:sym typeface="Cinzel"/>
              </a:rPr>
              <a:t>Marie-Aude Koné</a:t>
            </a:r>
            <a:endParaRPr sz="1050">
              <a:solidFill>
                <a:srgbClr val="FFFFFF"/>
              </a:solidFill>
              <a:latin typeface="Cinzel"/>
              <a:ea typeface="Cinzel"/>
              <a:cs typeface="Cinzel"/>
              <a:sym typeface="Cinzel"/>
            </a:endParaRPr>
          </a:p>
          <a:p>
            <a:pPr marL="0" lvl="0" indent="0" algn="l" rtl="0">
              <a:spcBef>
                <a:spcPts val="0"/>
              </a:spcBef>
              <a:spcAft>
                <a:spcPts val="0"/>
              </a:spcAft>
              <a:buNone/>
            </a:pPr>
            <a:r>
              <a:rPr lang="fr" sz="1050">
                <a:solidFill>
                  <a:srgbClr val="FFFFFF"/>
                </a:solidFill>
                <a:latin typeface="Cinzel"/>
                <a:ea typeface="Cinzel"/>
                <a:cs typeface="Cinzel"/>
                <a:sym typeface="Cinzel"/>
              </a:rPr>
              <a:t>Rebecca Dunipace</a:t>
            </a:r>
            <a:endParaRPr sz="1050">
              <a:solidFill>
                <a:srgbClr val="FFFFFF"/>
              </a:solidFill>
              <a:latin typeface="Cinzel"/>
              <a:ea typeface="Cinzel"/>
              <a:cs typeface="Cinzel"/>
              <a:sym typeface="Cinzel"/>
            </a:endParaRPr>
          </a:p>
          <a:p>
            <a:pPr marL="0" lvl="0" indent="0" algn="l" rtl="0">
              <a:spcBef>
                <a:spcPts val="0"/>
              </a:spcBef>
              <a:spcAft>
                <a:spcPts val="0"/>
              </a:spcAft>
              <a:buNone/>
            </a:pPr>
            <a:r>
              <a:rPr lang="fr" sz="1050" b="1">
                <a:solidFill>
                  <a:srgbClr val="42786F"/>
                </a:solidFill>
                <a:latin typeface="Cinzel"/>
                <a:ea typeface="Cinzel"/>
                <a:cs typeface="Cinzel"/>
                <a:sym typeface="Cinzel"/>
              </a:rPr>
              <a:t>Editor</a:t>
            </a:r>
            <a:endParaRPr sz="1050" b="1">
              <a:solidFill>
                <a:srgbClr val="42786F"/>
              </a:solidFill>
              <a:latin typeface="Cinzel"/>
              <a:ea typeface="Cinzel"/>
              <a:cs typeface="Cinzel"/>
              <a:sym typeface="Cinzel"/>
            </a:endParaRPr>
          </a:p>
          <a:p>
            <a:pPr marL="0" lvl="0" indent="0" algn="l" rtl="0">
              <a:spcBef>
                <a:spcPts val="0"/>
              </a:spcBef>
              <a:spcAft>
                <a:spcPts val="0"/>
              </a:spcAft>
              <a:buNone/>
            </a:pPr>
            <a:r>
              <a:rPr lang="fr" sz="1050">
                <a:solidFill>
                  <a:srgbClr val="FFFFFF"/>
                </a:solidFill>
                <a:latin typeface="Cinzel"/>
                <a:ea typeface="Cinzel"/>
                <a:cs typeface="Cinzel"/>
                <a:sym typeface="Cinzel"/>
              </a:rPr>
              <a:t>Robin Dunipace</a:t>
            </a:r>
            <a:endParaRPr sz="1050">
              <a:solidFill>
                <a:srgbClr val="FFFFFF"/>
              </a:solidFill>
              <a:latin typeface="Cinzel"/>
              <a:ea typeface="Cinzel"/>
              <a:cs typeface="Cinzel"/>
              <a:sym typeface="Cinzel"/>
            </a:endParaRPr>
          </a:p>
          <a:p>
            <a:pPr marL="0" lvl="0" indent="0" algn="l" rtl="0">
              <a:spcBef>
                <a:spcPts val="0"/>
              </a:spcBef>
              <a:spcAft>
                <a:spcPts val="0"/>
              </a:spcAft>
              <a:buClr>
                <a:schemeClr val="dk1"/>
              </a:buClr>
              <a:buSzPts val="1100"/>
              <a:buFont typeface="Arial"/>
              <a:buNone/>
            </a:pPr>
            <a:endParaRPr sz="1050">
              <a:solidFill>
                <a:srgbClr val="FFFFFF"/>
              </a:solidFill>
              <a:latin typeface="Cinzel"/>
              <a:ea typeface="Cinzel"/>
              <a:cs typeface="Cinzel"/>
              <a:sym typeface="Cinzel"/>
            </a:endParaRPr>
          </a:p>
          <a:p>
            <a:pPr marL="0" lvl="0" indent="0" algn="l" rtl="0">
              <a:spcBef>
                <a:spcPts val="0"/>
              </a:spcBef>
              <a:spcAft>
                <a:spcPts val="0"/>
              </a:spcAft>
              <a:buNone/>
            </a:pPr>
            <a:endParaRPr/>
          </a:p>
        </p:txBody>
      </p:sp>
      <p:sp>
        <p:nvSpPr>
          <p:cNvPr id="112" name="Google Shape;112;p20"/>
          <p:cNvSpPr txBox="1"/>
          <p:nvPr/>
        </p:nvSpPr>
        <p:spPr>
          <a:xfrm>
            <a:off x="2124725" y="403300"/>
            <a:ext cx="47940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fr" sz="1800" b="1" i="1">
                <a:solidFill>
                  <a:srgbClr val="42786F"/>
                </a:solidFill>
                <a:latin typeface="Cinzel"/>
                <a:ea typeface="Cinzel"/>
                <a:cs typeface="Cinzel"/>
                <a:sym typeface="Cinzel"/>
              </a:rPr>
              <a:t>SIMPLY GASCONY - SIMPLY ENJOY!</a:t>
            </a:r>
            <a:endParaRPr sz="1800" b="1" i="1">
              <a:solidFill>
                <a:srgbClr val="42786F"/>
              </a:solidFill>
              <a:latin typeface="Cinzel"/>
              <a:ea typeface="Cinzel"/>
              <a:cs typeface="Cinzel"/>
              <a:sym typeface="Cinzel"/>
            </a:endParaRPr>
          </a:p>
        </p:txBody>
      </p:sp>
      <p:pic>
        <p:nvPicPr>
          <p:cNvPr id="3" name="Google Shape;63;p14">
            <a:extLst>
              <a:ext uri="{FF2B5EF4-FFF2-40B4-BE49-F238E27FC236}">
                <a16:creationId xmlns:a16="http://schemas.microsoft.com/office/drawing/2014/main" id="{BD64B77E-CA9E-C95F-95FD-EECDAA4D53FC}"/>
              </a:ext>
            </a:extLst>
          </p:cNvPr>
          <p:cNvPicPr preferRelativeResize="0"/>
          <p:nvPr/>
        </p:nvPicPr>
        <p:blipFill>
          <a:blip r:embed="rId5">
            <a:alphaModFix/>
          </a:blip>
          <a:stretch>
            <a:fillRect/>
          </a:stretch>
        </p:blipFill>
        <p:spPr>
          <a:xfrm>
            <a:off x="3849347" y="4603905"/>
            <a:ext cx="1445305" cy="53959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TotalTime>
  <Words>910</Words>
  <Application>Microsoft Office PowerPoint</Application>
  <PresentationFormat>On-screen Show (16:9)</PresentationFormat>
  <Paragraphs>85</Paragraphs>
  <Slides>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Playfair Display</vt:lpstr>
      <vt:lpstr>Arial</vt:lpstr>
      <vt:lpstr>Times New Roman</vt:lpstr>
      <vt:lpstr>Cinzel</vt:lpstr>
      <vt:lpstr>Simple Light</vt:lpstr>
      <vt:lpstr>PowerPoint Presentation</vt:lpstr>
      <vt:lpstr>PowerPoint Presentation</vt:lpstr>
      <vt:lpstr>       </vt:lpstr>
      <vt:lpstr>                                 Our properties Simply Gascony offers a wide range of special country properties all within 100 kms of Auch, the capital of the département of Le Gers. Each of these really appealing cottages, farmhouses, country houses and Châteaux has its own character and charm. Individual properties sleep from 2 to 24 adults.  The walled medieval ‘Village’ sleeps up to 50 adults in 8 individual properties – perfect for that special celebration.  Our services We at Simply Gascony know and love this area and have been managing holiday rentals for decades.  We make it simple for our guests to find their perfect holiday house in Gascony.  Each property has a local housekeeper who will provide a warm welcome to guests and is their main point of contact.  We can provide many helpful services, including pre-arrival shopping so that our guests’ kitchens are well stocked on arrival.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Dunipace</dc:creator>
  <cp:lastModifiedBy>Robin Dunipace</cp:lastModifiedBy>
  <cp:revision>14</cp:revision>
  <dcterms:modified xsi:type="dcterms:W3CDTF">2026-02-15T18:59:58Z</dcterms:modified>
</cp:coreProperties>
</file>