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1"/>
  </p:notesMasterIdLst>
  <p:sldIdLst>
    <p:sldId id="256" r:id="rId3"/>
    <p:sldId id="257" r:id="rId4"/>
    <p:sldId id="258" r:id="rId5"/>
    <p:sldId id="259" r:id="rId6"/>
    <p:sldId id="264" r:id="rId7"/>
    <p:sldId id="261" r:id="rId8"/>
    <p:sldId id="262" r:id="rId9"/>
    <p:sldId id="263" r:id="rId10"/>
  </p:sldIdLst>
  <p:sldSz cx="9144000" cy="5143500" type="screen16x9"/>
  <p:notesSz cx="6858000" cy="9144000"/>
  <p:embeddedFontLst>
    <p:embeddedFont>
      <p:font typeface="Cinzel" panose="020B0604020202020204" charset="0"/>
      <p:regular r:id="rId12"/>
      <p:bold r:id="rId13"/>
    </p:embeddedFont>
    <p:embeddedFont>
      <p:font typeface="Playfair Display" panose="00000500000000000000" pitchFamily="2"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0" roundtripDataSignature="AMtx7miV5wYHU9zeaTkKbnUzKc4sD+FW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732" y="30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56d4ca690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56d4ca690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 name="Google Shape;11;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extLst>
      <p:ext uri="{BB962C8B-B14F-4D97-AF65-F5344CB8AC3E}">
        <p14:creationId xmlns:p14="http://schemas.microsoft.com/office/powerpoint/2010/main" val="3352609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extLst>
      <p:ext uri="{BB962C8B-B14F-4D97-AF65-F5344CB8AC3E}">
        <p14:creationId xmlns:p14="http://schemas.microsoft.com/office/powerpoint/2010/main" val="2208180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extLst>
      <p:ext uri="{BB962C8B-B14F-4D97-AF65-F5344CB8AC3E}">
        <p14:creationId xmlns:p14="http://schemas.microsoft.com/office/powerpoint/2010/main" val="1260041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extLst>
      <p:ext uri="{BB962C8B-B14F-4D97-AF65-F5344CB8AC3E}">
        <p14:creationId xmlns:p14="http://schemas.microsoft.com/office/powerpoint/2010/main" val="714439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extLst>
      <p:ext uri="{BB962C8B-B14F-4D97-AF65-F5344CB8AC3E}">
        <p14:creationId xmlns:p14="http://schemas.microsoft.com/office/powerpoint/2010/main" val="1326606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extLst>
      <p:ext uri="{BB962C8B-B14F-4D97-AF65-F5344CB8AC3E}">
        <p14:creationId xmlns:p14="http://schemas.microsoft.com/office/powerpoint/2010/main" val="2254595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extLst>
      <p:ext uri="{BB962C8B-B14F-4D97-AF65-F5344CB8AC3E}">
        <p14:creationId xmlns:p14="http://schemas.microsoft.com/office/powerpoint/2010/main" val="3418365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extLst>
      <p:ext uri="{BB962C8B-B14F-4D97-AF65-F5344CB8AC3E}">
        <p14:creationId xmlns:p14="http://schemas.microsoft.com/office/powerpoint/2010/main" val="602464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1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4" name="Google Shape;14;p1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 name="Google Shape;1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extLst>
      <p:ext uri="{BB962C8B-B14F-4D97-AF65-F5344CB8AC3E}">
        <p14:creationId xmlns:p14="http://schemas.microsoft.com/office/powerpoint/2010/main" val="3490217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extLst>
      <p:ext uri="{BB962C8B-B14F-4D97-AF65-F5344CB8AC3E}">
        <p14:creationId xmlns:p14="http://schemas.microsoft.com/office/powerpoint/2010/main" val="1141383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extLst>
      <p:ext uri="{BB962C8B-B14F-4D97-AF65-F5344CB8AC3E}">
        <p14:creationId xmlns:p14="http://schemas.microsoft.com/office/powerpoint/2010/main" val="730363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1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a:t>
            </a:fld>
            <a:endParaRPr/>
          </a:p>
        </p:txBody>
      </p:sp>
    </p:spTree>
    <p:extLst>
      <p:ext uri="{BB962C8B-B14F-4D97-AF65-F5344CB8AC3E}">
        <p14:creationId xmlns:p14="http://schemas.microsoft.com/office/powerpoint/2010/main" val="127011899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mailto:ROBIN@SIMPLY-GASCONY.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4F48"/>
        </a:solidFill>
        <a:effectLst/>
      </p:bgPr>
    </p:bg>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t="19567" b="19567"/>
          <a:stretch/>
        </p:blipFill>
        <p:spPr>
          <a:xfrm>
            <a:off x="2575" y="1290975"/>
            <a:ext cx="9143997" cy="3875102"/>
          </a:xfrm>
          <a:prstGeom prst="rect">
            <a:avLst/>
          </a:prstGeom>
          <a:noFill/>
          <a:ln>
            <a:noFill/>
          </a:ln>
        </p:spPr>
      </p:pic>
      <p:pic>
        <p:nvPicPr>
          <p:cNvPr id="55" name="Google Shape;55;p1"/>
          <p:cNvPicPr preferRelativeResize="0"/>
          <p:nvPr/>
        </p:nvPicPr>
        <p:blipFill rotWithShape="1">
          <a:blip r:embed="rId4">
            <a:alphaModFix/>
          </a:blip>
          <a:srcRect/>
          <a:stretch/>
        </p:blipFill>
        <p:spPr>
          <a:xfrm>
            <a:off x="2529700" y="551625"/>
            <a:ext cx="3884775" cy="1499475"/>
          </a:xfrm>
          <a:prstGeom prst="rect">
            <a:avLst/>
          </a:prstGeom>
          <a:noFill/>
          <a:ln>
            <a:noFill/>
          </a:ln>
        </p:spPr>
      </p:pic>
      <p:sp>
        <p:nvSpPr>
          <p:cNvPr id="56" name="Google Shape;56;p1"/>
          <p:cNvSpPr txBox="1"/>
          <p:nvPr/>
        </p:nvSpPr>
        <p:spPr>
          <a:xfrm>
            <a:off x="3832637" y="4410830"/>
            <a:ext cx="12789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fr" sz="2200" b="1" i="0" u="none" strike="noStrike" cap="none" dirty="0">
                <a:solidFill>
                  <a:srgbClr val="FFFFFF"/>
                </a:solidFill>
                <a:latin typeface="Cinzel"/>
                <a:ea typeface="Cinzel"/>
                <a:cs typeface="Cinzel"/>
                <a:sym typeface="Cinzel"/>
              </a:rPr>
              <a:t>2026</a:t>
            </a:r>
            <a:endParaRPr sz="2200" b="1" i="0" u="none" strike="noStrike" cap="none" dirty="0">
              <a:solidFill>
                <a:srgbClr val="FFFFFF"/>
              </a:solidFill>
              <a:latin typeface="Cinzel"/>
              <a:ea typeface="Cinzel"/>
              <a:cs typeface="Cinzel"/>
              <a:sym typeface="Cinze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7A1E"/>
        </a:solidFill>
        <a:effectLst/>
      </p:bgPr>
    </p:bg>
    <p:spTree>
      <p:nvGrpSpPr>
        <p:cNvPr id="1" name="Shape 60"/>
        <p:cNvGrpSpPr/>
        <p:nvPr/>
      </p:nvGrpSpPr>
      <p:grpSpPr>
        <a:xfrm>
          <a:off x="0" y="0"/>
          <a:ext cx="0" cy="0"/>
          <a:chOff x="0" y="0"/>
          <a:chExt cx="0" cy="0"/>
        </a:xfrm>
      </p:grpSpPr>
      <p:pic>
        <p:nvPicPr>
          <p:cNvPr id="61" name="Google Shape;61;p2"/>
          <p:cNvPicPr preferRelativeResize="0"/>
          <p:nvPr/>
        </p:nvPicPr>
        <p:blipFill rotWithShape="1">
          <a:blip r:embed="rId3">
            <a:alphaModFix amt="56000"/>
          </a:blip>
          <a:srcRect l="487" t="37449" b="33291"/>
          <a:stretch/>
        </p:blipFill>
        <p:spPr>
          <a:xfrm>
            <a:off x="0" y="0"/>
            <a:ext cx="9143999" cy="1488126"/>
          </a:xfrm>
          <a:prstGeom prst="rect">
            <a:avLst/>
          </a:prstGeom>
          <a:noFill/>
          <a:ln>
            <a:noFill/>
          </a:ln>
        </p:spPr>
      </p:pic>
      <p:sp>
        <p:nvSpPr>
          <p:cNvPr id="62" name="Google Shape;62;p2"/>
          <p:cNvSpPr txBox="1"/>
          <p:nvPr/>
        </p:nvSpPr>
        <p:spPr>
          <a:xfrm>
            <a:off x="0" y="1168294"/>
            <a:ext cx="9144000" cy="341263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990"/>
              <a:buFont typeface="Arial"/>
              <a:buNone/>
            </a:pPr>
            <a:endParaRPr sz="800" b="1" i="0" u="none" strike="noStrike" cap="none" dirty="0">
              <a:solidFill>
                <a:schemeClr val="dk1"/>
              </a:solidFill>
              <a:latin typeface="Cinzel"/>
              <a:ea typeface="Cinzel"/>
              <a:cs typeface="Cinzel"/>
              <a:sym typeface="Cinzel"/>
            </a:endParaRPr>
          </a:p>
          <a:p>
            <a:pPr marL="0" marR="0" lvl="0" indent="0" algn="l" rtl="0">
              <a:lnSpc>
                <a:spcPct val="115000"/>
              </a:lnSpc>
              <a:spcBef>
                <a:spcPts val="1200"/>
              </a:spcBef>
              <a:spcAft>
                <a:spcPts val="0"/>
              </a:spcAft>
              <a:buClr>
                <a:schemeClr val="dk1"/>
              </a:buClr>
              <a:buSzPts val="990"/>
              <a:buFont typeface="Arial"/>
              <a:buNone/>
            </a:pPr>
            <a:r>
              <a:rPr lang="fr" sz="1500" b="1" i="0" u="none" strike="noStrike" cap="none" dirty="0">
                <a:solidFill>
                  <a:schemeClr val="dk1"/>
                </a:solidFill>
                <a:latin typeface="Cinzel"/>
                <a:ea typeface="Cinzel"/>
                <a:cs typeface="Cinzel"/>
                <a:sym typeface="Cinzel"/>
              </a:rPr>
              <a:t>Région chaleureuse et préservée du sud-ouest de la France</a:t>
            </a:r>
            <a:endParaRPr sz="1500" b="1" i="0" u="none" strike="noStrike" cap="none" dirty="0">
              <a:solidFill>
                <a:schemeClr val="dk1"/>
              </a:solidFill>
              <a:latin typeface="Cinzel"/>
              <a:ea typeface="Cinzel"/>
              <a:cs typeface="Cinzel"/>
              <a:sym typeface="Cinzel"/>
            </a:endParaRPr>
          </a:p>
          <a:p>
            <a:pPr marL="0" marR="0" lvl="0" indent="0" algn="just" defTabSz="914400" rtl="0" eaLnBrk="1" fontAlgn="auto" latinLnBrk="0" hangingPunct="1">
              <a:lnSpc>
                <a:spcPct val="115000"/>
              </a:lnSpc>
              <a:spcBef>
                <a:spcPts val="1200"/>
              </a:spcBef>
              <a:spcAft>
                <a:spcPts val="0"/>
              </a:spcAft>
              <a:buClr>
                <a:srgbClr val="000000"/>
              </a:buClr>
              <a:buSzPts val="1100"/>
              <a:buFont typeface="Arial"/>
              <a:buNone/>
              <a:tabLst/>
              <a:defRPr/>
            </a:pPr>
            <a:r>
              <a:rPr kumimoji="0" lang="fr-FR" sz="1300" b="0" i="0" u="none" strike="noStrike" kern="0" cap="none" spc="0" normalizeH="0" baseline="0" noProof="0" dirty="0">
                <a:ln>
                  <a:noFill/>
                </a:ln>
                <a:solidFill>
                  <a:srgbClr val="000000"/>
                </a:solidFill>
                <a:effectLst/>
                <a:uLnTx/>
                <a:uFillTx/>
                <a:latin typeface="Playfair Display"/>
                <a:ea typeface="Playfair Display"/>
                <a:cs typeface="Playfair Display"/>
                <a:sym typeface="Playfair Display"/>
              </a:rPr>
              <a:t>Les propriétés que nous louons se situent en Gascogne et s'étendent des Pyrénées aux villes de Bordeaux et Toulouse. A l’époque médiévale, la Gascogne faisait partie de l’Angleterre. La qualité de vie exceptionnelle qu’elle offre et la pratique traditionnelle de l’agriculture qui y est pratiquée la rendent aujourd’hui comparable à la Toscane.</a:t>
            </a:r>
          </a:p>
          <a:p>
            <a:pPr marL="0" marR="0" lvl="0" indent="0" algn="l" rtl="0">
              <a:lnSpc>
                <a:spcPct val="93954"/>
              </a:lnSpc>
              <a:spcBef>
                <a:spcPts val="1200"/>
              </a:spcBef>
              <a:spcAft>
                <a:spcPts val="0"/>
              </a:spcAft>
              <a:buClr>
                <a:srgbClr val="000000"/>
              </a:buClr>
              <a:buSzPts val="1500"/>
              <a:buFont typeface="Arial"/>
              <a:buNone/>
            </a:pPr>
            <a:r>
              <a:rPr lang="fr" sz="1500" b="1" i="0" u="none" strike="noStrike" cap="none" dirty="0">
                <a:solidFill>
                  <a:srgbClr val="222222"/>
                </a:solidFill>
                <a:latin typeface="Cinzel"/>
                <a:ea typeface="Cinzel"/>
                <a:cs typeface="Cinzel"/>
                <a:sym typeface="Cinzel"/>
              </a:rPr>
              <a:t>Climat idéal, nature préservée, marchés locaux authentiques</a:t>
            </a:r>
            <a:endParaRPr sz="1500" b="1" i="0" u="none" strike="noStrike" cap="none" dirty="0">
              <a:solidFill>
                <a:schemeClr val="dk1"/>
              </a:solidFill>
              <a:latin typeface="Cinzel"/>
              <a:ea typeface="Cinzel"/>
              <a:cs typeface="Cinzel"/>
              <a:sym typeface="Cinzel"/>
            </a:endParaRPr>
          </a:p>
          <a:p>
            <a:pPr marL="0" marR="0" lvl="0" indent="0" algn="just" rtl="0">
              <a:lnSpc>
                <a:spcPct val="115000"/>
              </a:lnSpc>
              <a:spcBef>
                <a:spcPts val="1200"/>
              </a:spcBef>
              <a:spcAft>
                <a:spcPts val="0"/>
              </a:spcAft>
              <a:buClr>
                <a:schemeClr val="dk1"/>
              </a:buClr>
              <a:buSzPts val="1100"/>
              <a:buFont typeface="Arial"/>
              <a:buNone/>
            </a:pPr>
            <a:r>
              <a:rPr lang="fr" sz="1300" b="0" i="0" u="none" strike="noStrike" cap="none" dirty="0">
                <a:solidFill>
                  <a:schemeClr val="dk1"/>
                </a:solidFill>
                <a:latin typeface="Playfair Display"/>
                <a:ea typeface="Playfair Display"/>
                <a:cs typeface="Playfair Display"/>
                <a:sym typeface="Playfair Display"/>
              </a:rPr>
              <a:t>En Gascogne, le climat est agréable et ensoleillé. L'arrivée du printemps y est souvent précoce, laissant ainsi place à un été prolongé et un automne connu pour sa douceur. En hiver, les Pyrénées offrent la possibilité de profiter des pistes de ski en toute tranquillité. Cette belle région est très peu polluée et ne subit pas l’affluence permanente des lieux touristiques sur la route, ce qui permet d’y expérimenter une multitude d'activités, qu’il s’agisse de promenades ou de randonnées sportives. C’est aussi le lieu idéal pour se prélasser près d’une piscine ou explorer les marchés locaux.</a:t>
            </a:r>
            <a:endParaRPr sz="1300" b="0" i="0" u="none" strike="noStrike" cap="none" dirty="0">
              <a:solidFill>
                <a:schemeClr val="dk1"/>
              </a:solidFill>
              <a:latin typeface="Playfair Display"/>
              <a:ea typeface="Playfair Display"/>
              <a:cs typeface="Playfair Display"/>
              <a:sym typeface="Playfair Display"/>
            </a:endParaRPr>
          </a:p>
        </p:txBody>
      </p:sp>
      <p:pic>
        <p:nvPicPr>
          <p:cNvPr id="63" name="Google Shape;63;p2"/>
          <p:cNvPicPr preferRelativeResize="0"/>
          <p:nvPr/>
        </p:nvPicPr>
        <p:blipFill rotWithShape="1">
          <a:blip r:embed="rId4">
            <a:alphaModFix/>
          </a:blip>
          <a:srcRect/>
          <a:stretch/>
        </p:blipFill>
        <p:spPr>
          <a:xfrm>
            <a:off x="3849347" y="4603905"/>
            <a:ext cx="1445305" cy="539595"/>
          </a:xfrm>
          <a:prstGeom prst="rect">
            <a:avLst/>
          </a:prstGeom>
          <a:noFill/>
          <a:ln>
            <a:noFill/>
          </a:ln>
        </p:spPr>
      </p:pic>
      <p:sp>
        <p:nvSpPr>
          <p:cNvPr id="64" name="Google Shape;64;p2"/>
          <p:cNvSpPr txBox="1"/>
          <p:nvPr/>
        </p:nvSpPr>
        <p:spPr>
          <a:xfrm>
            <a:off x="3071994" y="675694"/>
            <a:ext cx="3000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200"/>
              </a:spcBef>
              <a:spcAft>
                <a:spcPts val="1200"/>
              </a:spcAft>
              <a:buClr>
                <a:srgbClr val="000000"/>
              </a:buClr>
              <a:buSzPts val="2000"/>
              <a:buFont typeface="Arial"/>
              <a:buNone/>
            </a:pPr>
            <a:r>
              <a:rPr lang="fr" sz="2000" b="1" i="0" u="none" strike="noStrike" cap="none">
                <a:solidFill>
                  <a:schemeClr val="lt1"/>
                </a:solidFill>
                <a:latin typeface="Cinzel"/>
                <a:ea typeface="Cinzel"/>
                <a:cs typeface="Cinzel"/>
                <a:sym typeface="Cinzel"/>
              </a:rPr>
              <a:t>LA GASCOGNE</a:t>
            </a:r>
            <a:endParaRPr sz="2000" b="1" i="0" u="none" strike="noStrike" cap="none">
              <a:solidFill>
                <a:schemeClr val="lt1"/>
              </a:solidFill>
              <a:latin typeface="Cinzel"/>
              <a:ea typeface="Cinzel"/>
              <a:cs typeface="Cinzel"/>
              <a:sym typeface="Cinze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7A1E"/>
        </a:solidFill>
        <a:effectLst/>
      </p:bgPr>
    </p:bg>
    <p:spTree>
      <p:nvGrpSpPr>
        <p:cNvPr id="1" name="Shape 68"/>
        <p:cNvGrpSpPr/>
        <p:nvPr/>
      </p:nvGrpSpPr>
      <p:grpSpPr>
        <a:xfrm>
          <a:off x="0" y="0"/>
          <a:ext cx="0" cy="0"/>
          <a:chOff x="0" y="0"/>
          <a:chExt cx="0" cy="0"/>
        </a:xfrm>
      </p:grpSpPr>
      <p:pic>
        <p:nvPicPr>
          <p:cNvPr id="69" name="Google Shape;69;p3"/>
          <p:cNvPicPr preferRelativeResize="0"/>
          <p:nvPr/>
        </p:nvPicPr>
        <p:blipFill rotWithShape="1">
          <a:blip r:embed="rId3">
            <a:alphaModFix/>
          </a:blip>
          <a:srcRect l="22588" r="25124"/>
          <a:stretch/>
        </p:blipFill>
        <p:spPr>
          <a:xfrm>
            <a:off x="0" y="101375"/>
            <a:ext cx="5106375" cy="4303050"/>
          </a:xfrm>
          <a:prstGeom prst="rect">
            <a:avLst/>
          </a:prstGeom>
          <a:noFill/>
          <a:ln>
            <a:noFill/>
          </a:ln>
        </p:spPr>
      </p:pic>
      <p:sp>
        <p:nvSpPr>
          <p:cNvPr id="70" name="Google Shape;70;p3"/>
          <p:cNvSpPr txBox="1">
            <a:spLocks noGrp="1"/>
          </p:cNvSpPr>
          <p:nvPr>
            <p:ph type="ctrTitle"/>
          </p:nvPr>
        </p:nvSpPr>
        <p:spPr>
          <a:xfrm>
            <a:off x="169325" y="177025"/>
            <a:ext cx="8878800" cy="279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990"/>
              <a:buNone/>
            </a:pPr>
            <a:endParaRPr sz="4500" b="1">
              <a:solidFill>
                <a:srgbClr val="D97A1E"/>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ts val="990"/>
              <a:buNone/>
            </a:pPr>
            <a:endParaRPr sz="1000"/>
          </a:p>
          <a:p>
            <a:pPr marL="0" lvl="0" indent="0" algn="l" rtl="0">
              <a:lnSpc>
                <a:spcPct val="115000"/>
              </a:lnSpc>
              <a:spcBef>
                <a:spcPts val="1200"/>
              </a:spcBef>
              <a:spcAft>
                <a:spcPts val="0"/>
              </a:spcAft>
              <a:buSzPts val="990"/>
              <a:buNone/>
            </a:pPr>
            <a:endParaRPr sz="1000"/>
          </a:p>
          <a:p>
            <a:pPr marL="0" lvl="0" indent="0" algn="l" rtl="0">
              <a:lnSpc>
                <a:spcPct val="115000"/>
              </a:lnSpc>
              <a:spcBef>
                <a:spcPts val="1200"/>
              </a:spcBef>
              <a:spcAft>
                <a:spcPts val="0"/>
              </a:spcAft>
              <a:buSzPts val="990"/>
              <a:buNone/>
            </a:pPr>
            <a:endParaRPr sz="1000" u="sng"/>
          </a:p>
          <a:p>
            <a:pPr marL="0" lvl="0" indent="0" algn="l" rtl="0">
              <a:lnSpc>
                <a:spcPct val="115000"/>
              </a:lnSpc>
              <a:spcBef>
                <a:spcPts val="0"/>
              </a:spcBef>
              <a:spcAft>
                <a:spcPts val="0"/>
              </a:spcAft>
              <a:buClr>
                <a:schemeClr val="dk1"/>
              </a:buClr>
              <a:buSzPts val="990"/>
              <a:buFont typeface="Arial"/>
              <a:buNone/>
            </a:pPr>
            <a:endParaRPr sz="1000"/>
          </a:p>
          <a:p>
            <a:pPr marL="0" lvl="0" indent="0" algn="l" rtl="0">
              <a:lnSpc>
                <a:spcPct val="115000"/>
              </a:lnSpc>
              <a:spcBef>
                <a:spcPts val="0"/>
              </a:spcBef>
              <a:spcAft>
                <a:spcPts val="0"/>
              </a:spcAft>
              <a:buSzPts val="990"/>
              <a:buNone/>
            </a:pPr>
            <a:endParaRPr sz="1000"/>
          </a:p>
          <a:p>
            <a:pPr marL="0" lvl="0" indent="0" algn="l" rtl="0">
              <a:lnSpc>
                <a:spcPct val="115000"/>
              </a:lnSpc>
              <a:spcBef>
                <a:spcPts val="0"/>
              </a:spcBef>
              <a:spcAft>
                <a:spcPts val="0"/>
              </a:spcAft>
              <a:buClr>
                <a:schemeClr val="dk1"/>
              </a:buClr>
              <a:buSzPts val="990"/>
              <a:buFont typeface="Arial"/>
              <a:buNone/>
            </a:pPr>
            <a:endParaRPr sz="1000"/>
          </a:p>
          <a:p>
            <a:pPr marL="0" lvl="0" indent="0" algn="ctr" rtl="0">
              <a:lnSpc>
                <a:spcPct val="100000"/>
              </a:lnSpc>
              <a:spcBef>
                <a:spcPts val="0"/>
              </a:spcBef>
              <a:spcAft>
                <a:spcPts val="0"/>
              </a:spcAft>
              <a:buSzPts val="990"/>
              <a:buNone/>
            </a:pPr>
            <a:endParaRPr sz="1000"/>
          </a:p>
        </p:txBody>
      </p:sp>
      <p:sp>
        <p:nvSpPr>
          <p:cNvPr id="71" name="Google Shape;71;p3"/>
          <p:cNvSpPr txBox="1"/>
          <p:nvPr/>
        </p:nvSpPr>
        <p:spPr>
          <a:xfrm>
            <a:off x="5294652" y="-176469"/>
            <a:ext cx="3757725" cy="51536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400"/>
              <a:buFont typeface="Arial"/>
              <a:buNone/>
            </a:pPr>
            <a:r>
              <a:rPr lang="fr" sz="1400" b="1" i="0" u="none" strike="noStrike" cap="none" dirty="0">
                <a:solidFill>
                  <a:schemeClr val="dk1"/>
                </a:solidFill>
                <a:latin typeface="Cinzel"/>
                <a:ea typeface="Cinzel"/>
                <a:cs typeface="Cinzel"/>
                <a:sym typeface="Cinzel"/>
              </a:rPr>
              <a:t>Idéal pour les familles et entre amis</a:t>
            </a:r>
            <a:endParaRPr sz="1400" b="1" i="0" u="none" strike="noStrike" cap="none" dirty="0">
              <a:solidFill>
                <a:schemeClr val="dk1"/>
              </a:solidFill>
              <a:latin typeface="Cinzel"/>
              <a:ea typeface="Cinzel"/>
              <a:cs typeface="Cinzel"/>
              <a:sym typeface="Cinzel"/>
            </a:endParaRPr>
          </a:p>
          <a:p>
            <a:pPr marL="0" marR="0" lvl="0" indent="0" algn="just" rtl="0">
              <a:lnSpc>
                <a:spcPct val="115000"/>
              </a:lnSpc>
              <a:spcBef>
                <a:spcPts val="1200"/>
              </a:spcBef>
              <a:spcAft>
                <a:spcPts val="0"/>
              </a:spcAft>
              <a:buClr>
                <a:schemeClr val="dk1"/>
              </a:buClr>
              <a:buSzPts val="1100"/>
              <a:buFont typeface="Arial"/>
              <a:buNone/>
            </a:pPr>
            <a:r>
              <a:rPr lang="fr" sz="1200" b="0" i="0" u="none" strike="noStrike" cap="none" dirty="0">
                <a:solidFill>
                  <a:schemeClr val="dk1"/>
                </a:solidFill>
                <a:latin typeface="Playfair Display"/>
                <a:ea typeface="Playfair Display"/>
                <a:cs typeface="Playfair Display"/>
                <a:sym typeface="Playfair Display"/>
              </a:rPr>
              <a:t>Louer une maison de vacances est un excellent moyen de passer des moments mémorables en famille ou entre amis. En plus des nombreuses activités proposées par chaque maison, La Gascogne a de quoi combler toutes vos attentes. Cyclisme, tennis, golf, équitation, montgolfière, randonnée et bien plus encore. La Gascogne s’adapte au rythme et aux envies de tous.</a:t>
            </a:r>
            <a:endParaRPr dirty="0"/>
          </a:p>
          <a:p>
            <a:pPr marL="0" marR="0" lvl="0" indent="0" algn="just" rtl="0">
              <a:lnSpc>
                <a:spcPct val="115000"/>
              </a:lnSpc>
              <a:spcBef>
                <a:spcPts val="1200"/>
              </a:spcBef>
              <a:spcAft>
                <a:spcPts val="0"/>
              </a:spcAft>
              <a:buClr>
                <a:schemeClr val="dk1"/>
              </a:buClr>
              <a:buSzPts val="1100"/>
              <a:buFont typeface="Arial"/>
              <a:buNone/>
            </a:pPr>
            <a:r>
              <a:rPr lang="fr" sz="1400" b="1" i="0" u="none" strike="noStrike" cap="none" dirty="0">
                <a:solidFill>
                  <a:schemeClr val="dk1"/>
                </a:solidFill>
                <a:latin typeface="Cinzel"/>
                <a:ea typeface="Cinzel"/>
                <a:cs typeface="Cinzel"/>
                <a:sym typeface="Cinzel"/>
              </a:rPr>
              <a:t>Vins et mets délicieux, histoire et architecture fascinantes</a:t>
            </a:r>
            <a:endParaRPr dirty="0"/>
          </a:p>
          <a:p>
            <a:pPr marL="0" marR="0" lvl="0" indent="0" algn="just" rtl="0">
              <a:lnSpc>
                <a:spcPct val="115000"/>
              </a:lnSpc>
              <a:spcBef>
                <a:spcPts val="1200"/>
              </a:spcBef>
              <a:spcAft>
                <a:spcPts val="0"/>
              </a:spcAft>
              <a:buClr>
                <a:schemeClr val="dk1"/>
              </a:buClr>
              <a:buSzPts val="1100"/>
              <a:buFont typeface="Arial"/>
              <a:buNone/>
            </a:pPr>
            <a:r>
              <a:rPr lang="fr" sz="1200" b="0" i="0" u="none" strike="noStrike" cap="none" dirty="0">
                <a:solidFill>
                  <a:schemeClr val="dk1"/>
                </a:solidFill>
                <a:latin typeface="Playfair Display"/>
                <a:ea typeface="Playfair Display"/>
                <a:cs typeface="Playfair Display"/>
                <a:sym typeface="Playfair Display"/>
              </a:rPr>
              <a:t>Adeptes de cuisine française et de bon vin, venez découvrir la Gascogne ! La région est connue pour ses saveurs locales, sa gamme étendue de vins et sa production de liqueurs authentiques, telles que l’Armagnac. De plus, elle abrite de nombreux villages médiévaux, des pigeonniers iconiques, et des établissements historiques souvent associées aux anciennes routes de pèlerinage menant à Saint-Jacques-de-Compostelle en Espagne.</a:t>
            </a:r>
            <a:endParaRPr sz="1200" b="0" i="0" u="none" strike="noStrike" cap="none" dirty="0">
              <a:solidFill>
                <a:schemeClr val="dk1"/>
              </a:solidFill>
              <a:latin typeface="Playfair Display"/>
              <a:ea typeface="Playfair Display"/>
              <a:cs typeface="Playfair Display"/>
              <a:sym typeface="Playfair Display"/>
            </a:endParaRPr>
          </a:p>
        </p:txBody>
      </p:sp>
      <p:sp>
        <p:nvSpPr>
          <p:cNvPr id="72" name="Google Shape;72;p3"/>
          <p:cNvSpPr txBox="1"/>
          <p:nvPr/>
        </p:nvSpPr>
        <p:spPr>
          <a:xfrm>
            <a:off x="-400050" y="2200275"/>
            <a:ext cx="4262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 name="Google Shape;73;p3"/>
          <p:cNvPicPr preferRelativeResize="0"/>
          <p:nvPr/>
        </p:nvPicPr>
        <p:blipFill rotWithShape="1">
          <a:blip r:embed="rId4">
            <a:alphaModFix/>
          </a:blip>
          <a:srcRect/>
          <a:stretch/>
        </p:blipFill>
        <p:spPr>
          <a:xfrm>
            <a:off x="3849347" y="4603905"/>
            <a:ext cx="1445305" cy="5395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2786F"/>
        </a:solidFill>
        <a:effectLst/>
      </p:bgPr>
    </p:bg>
    <p:spTree>
      <p:nvGrpSpPr>
        <p:cNvPr id="1" name="Shape 77"/>
        <p:cNvGrpSpPr/>
        <p:nvPr/>
      </p:nvGrpSpPr>
      <p:grpSpPr>
        <a:xfrm>
          <a:off x="0" y="0"/>
          <a:ext cx="0" cy="0"/>
          <a:chOff x="0" y="0"/>
          <a:chExt cx="0" cy="0"/>
        </a:xfrm>
      </p:grpSpPr>
      <p:pic>
        <p:nvPicPr>
          <p:cNvPr id="78" name="Google Shape;78;p4"/>
          <p:cNvPicPr preferRelativeResize="0"/>
          <p:nvPr/>
        </p:nvPicPr>
        <p:blipFill rotWithShape="1">
          <a:blip r:embed="rId3">
            <a:alphaModFix amt="50000"/>
          </a:blip>
          <a:srcRect t="42367" b="23855"/>
          <a:stretch/>
        </p:blipFill>
        <p:spPr>
          <a:xfrm>
            <a:off x="0" y="0"/>
            <a:ext cx="9143999" cy="1549576"/>
          </a:xfrm>
          <a:prstGeom prst="rect">
            <a:avLst/>
          </a:prstGeom>
          <a:noFill/>
          <a:ln>
            <a:noFill/>
          </a:ln>
        </p:spPr>
      </p:pic>
      <p:sp>
        <p:nvSpPr>
          <p:cNvPr id="79" name="Google Shape;79;p4"/>
          <p:cNvSpPr txBox="1">
            <a:spLocks noGrp="1"/>
          </p:cNvSpPr>
          <p:nvPr>
            <p:ph type="ctrTitle"/>
          </p:nvPr>
        </p:nvSpPr>
        <p:spPr>
          <a:xfrm>
            <a:off x="0" y="-309777"/>
            <a:ext cx="9144000" cy="5267700"/>
          </a:xfrm>
          <a:prstGeom prst="rect">
            <a:avLst/>
          </a:prstGeom>
          <a:noFill/>
          <a:ln>
            <a:noFill/>
          </a:ln>
        </p:spPr>
        <p:txBody>
          <a:bodyPr spcFirstLastPara="1" wrap="square" lIns="91425" tIns="91425" rIns="91425" bIns="91425" anchor="b" anchorCtr="0">
            <a:noAutofit/>
          </a:bodyPr>
          <a:lstStyle/>
          <a:p>
            <a:pPr marL="457200" lvl="0" indent="0" algn="l" rtl="0">
              <a:lnSpc>
                <a:spcPct val="100000"/>
              </a:lnSpc>
              <a:spcBef>
                <a:spcPts val="1200"/>
              </a:spcBef>
              <a:spcAft>
                <a:spcPts val="0"/>
              </a:spcAft>
              <a:buSzPts val="990"/>
              <a:buNone/>
            </a:pPr>
            <a:endParaRPr sz="1000" dirty="0">
              <a:solidFill>
                <a:srgbClr val="D97A1E"/>
              </a:solidFill>
            </a:endParaRPr>
          </a:p>
          <a:p>
            <a:pPr marL="457200" lvl="0" indent="0" algn="l" rtl="0">
              <a:lnSpc>
                <a:spcPct val="100000"/>
              </a:lnSpc>
              <a:spcBef>
                <a:spcPts val="1200"/>
              </a:spcBef>
              <a:spcAft>
                <a:spcPts val="0"/>
              </a:spcAft>
              <a:buClr>
                <a:srgbClr val="000000"/>
              </a:buClr>
              <a:buSzPts val="990"/>
              <a:buFont typeface="Arial"/>
              <a:buNone/>
            </a:pPr>
            <a:endParaRPr sz="1000" dirty="0">
              <a:solidFill>
                <a:srgbClr val="D97A1E"/>
              </a:solidFill>
            </a:endParaRPr>
          </a:p>
          <a:p>
            <a:pPr marL="457200" lvl="0" indent="0" algn="l" rtl="0">
              <a:lnSpc>
                <a:spcPct val="100000"/>
              </a:lnSpc>
              <a:spcBef>
                <a:spcPts val="1200"/>
              </a:spcBef>
              <a:spcAft>
                <a:spcPts val="0"/>
              </a:spcAft>
              <a:buSzPts val="990"/>
              <a:buNone/>
            </a:pPr>
            <a:endParaRPr sz="1000" dirty="0">
              <a:solidFill>
                <a:srgbClr val="D97A1E"/>
              </a:solidFill>
            </a:endParaRPr>
          </a:p>
          <a:p>
            <a:pPr marL="457200" lvl="0" indent="0" algn="l" rtl="0">
              <a:lnSpc>
                <a:spcPct val="100000"/>
              </a:lnSpc>
              <a:spcBef>
                <a:spcPts val="1200"/>
              </a:spcBef>
              <a:spcAft>
                <a:spcPts val="0"/>
              </a:spcAft>
              <a:buSzPts val="990"/>
              <a:buNone/>
            </a:pPr>
            <a:endParaRPr sz="1000" dirty="0">
              <a:solidFill>
                <a:srgbClr val="D97A1E"/>
              </a:solidFill>
            </a:endParaRPr>
          </a:p>
          <a:p>
            <a:pPr marL="2286000" lvl="0" indent="457200" algn="l" rtl="0">
              <a:lnSpc>
                <a:spcPct val="100000"/>
              </a:lnSpc>
              <a:spcBef>
                <a:spcPts val="1200"/>
              </a:spcBef>
              <a:spcAft>
                <a:spcPts val="0"/>
              </a:spcAft>
              <a:buClr>
                <a:schemeClr val="dk1"/>
              </a:buClr>
              <a:buSzPts val="990"/>
              <a:buFont typeface="Arial"/>
              <a:buNone/>
            </a:pPr>
            <a:r>
              <a:rPr lang="fr" sz="2000" b="1" dirty="0">
                <a:solidFill>
                  <a:schemeClr val="lt1"/>
                </a:solidFill>
                <a:latin typeface="Cinzel"/>
                <a:ea typeface="Cinzel"/>
                <a:cs typeface="Cinzel"/>
                <a:sym typeface="Cinzel"/>
              </a:rPr>
              <a:t>  </a:t>
            </a:r>
            <a:endParaRPr sz="2000" b="1" dirty="0">
              <a:solidFill>
                <a:schemeClr val="lt1"/>
              </a:solidFill>
              <a:latin typeface="Cinzel"/>
              <a:ea typeface="Cinzel"/>
              <a:cs typeface="Cinzel"/>
              <a:sym typeface="Cinzel"/>
            </a:endParaRPr>
          </a:p>
          <a:p>
            <a:pPr marL="2286000" lvl="0" indent="457200" algn="l" rtl="0">
              <a:lnSpc>
                <a:spcPct val="100000"/>
              </a:lnSpc>
              <a:spcBef>
                <a:spcPts val="1200"/>
              </a:spcBef>
              <a:spcAft>
                <a:spcPts val="0"/>
              </a:spcAft>
              <a:buClr>
                <a:schemeClr val="dk1"/>
              </a:buClr>
              <a:buSzPts val="990"/>
              <a:buFont typeface="Arial"/>
              <a:buNone/>
            </a:pPr>
            <a:endParaRPr sz="2000" b="1" dirty="0">
              <a:solidFill>
                <a:schemeClr val="lt1"/>
              </a:solidFill>
              <a:latin typeface="Cinzel"/>
              <a:ea typeface="Cinzel"/>
              <a:cs typeface="Cinzel"/>
              <a:sym typeface="Cinzel"/>
            </a:endParaRPr>
          </a:p>
          <a:p>
            <a:pPr marL="2286000" lvl="0" indent="457200" algn="l" rtl="0">
              <a:lnSpc>
                <a:spcPct val="100000"/>
              </a:lnSpc>
              <a:spcBef>
                <a:spcPts val="1200"/>
              </a:spcBef>
              <a:spcAft>
                <a:spcPts val="0"/>
              </a:spcAft>
              <a:buClr>
                <a:schemeClr val="dk1"/>
              </a:buClr>
              <a:buSzPts val="990"/>
              <a:buFont typeface="Arial"/>
              <a:buNone/>
            </a:pPr>
            <a:endParaRPr sz="2000" b="1" dirty="0">
              <a:solidFill>
                <a:schemeClr val="lt1"/>
              </a:solidFill>
              <a:latin typeface="Cinzel"/>
              <a:ea typeface="Cinzel"/>
              <a:cs typeface="Cinzel"/>
              <a:sym typeface="Cinzel"/>
            </a:endParaRPr>
          </a:p>
          <a:p>
            <a:pPr marL="2286000" lvl="0" indent="457200" algn="l" rtl="0">
              <a:lnSpc>
                <a:spcPct val="100000"/>
              </a:lnSpc>
              <a:spcBef>
                <a:spcPts val="1200"/>
              </a:spcBef>
              <a:spcAft>
                <a:spcPts val="0"/>
              </a:spcAft>
              <a:buClr>
                <a:schemeClr val="dk1"/>
              </a:buClr>
              <a:buSzPts val="990"/>
              <a:buFont typeface="Arial"/>
              <a:buNone/>
            </a:pPr>
            <a:endParaRPr sz="2000" b="1" dirty="0">
              <a:solidFill>
                <a:schemeClr val="lt1"/>
              </a:solidFill>
              <a:latin typeface="Cinzel"/>
              <a:ea typeface="Cinzel"/>
              <a:cs typeface="Cinzel"/>
              <a:sym typeface="Cinzel"/>
            </a:endParaRPr>
          </a:p>
          <a:p>
            <a:pPr marL="2286000" lvl="0" indent="457200" algn="l" rtl="0">
              <a:lnSpc>
                <a:spcPct val="100000"/>
              </a:lnSpc>
              <a:spcBef>
                <a:spcPts val="1200"/>
              </a:spcBef>
              <a:spcAft>
                <a:spcPts val="0"/>
              </a:spcAft>
              <a:buClr>
                <a:schemeClr val="dk1"/>
              </a:buClr>
              <a:buSzPts val="990"/>
              <a:buFont typeface="Arial"/>
              <a:buNone/>
            </a:pPr>
            <a:endParaRPr sz="2000" b="1" dirty="0">
              <a:solidFill>
                <a:schemeClr val="lt1"/>
              </a:solidFill>
              <a:latin typeface="Cinzel"/>
              <a:ea typeface="Cinzel"/>
              <a:cs typeface="Cinzel"/>
              <a:sym typeface="Cinzel"/>
            </a:endParaRPr>
          </a:p>
          <a:p>
            <a:pPr marL="0" lvl="0" indent="0" algn="ctr" rtl="0">
              <a:lnSpc>
                <a:spcPct val="115000"/>
              </a:lnSpc>
              <a:spcBef>
                <a:spcPts val="1200"/>
              </a:spcBef>
              <a:spcAft>
                <a:spcPts val="0"/>
              </a:spcAft>
              <a:buSzPts val="5200"/>
              <a:buNone/>
            </a:pPr>
            <a:endParaRPr sz="2000" b="1" dirty="0">
              <a:solidFill>
                <a:schemeClr val="lt1"/>
              </a:solidFill>
              <a:latin typeface="Cinzel"/>
              <a:ea typeface="Cinzel"/>
              <a:cs typeface="Cinzel"/>
              <a:sym typeface="Cinzel"/>
            </a:endParaRPr>
          </a:p>
          <a:p>
            <a:pPr marL="0" lvl="0" indent="0" algn="ctr" rtl="0">
              <a:lnSpc>
                <a:spcPct val="115000"/>
              </a:lnSpc>
              <a:spcBef>
                <a:spcPts val="1200"/>
              </a:spcBef>
              <a:spcAft>
                <a:spcPts val="0"/>
              </a:spcAft>
              <a:buSzPts val="5200"/>
              <a:buNone/>
            </a:pPr>
            <a:endParaRPr sz="2000" b="1" dirty="0">
              <a:solidFill>
                <a:schemeClr val="lt1"/>
              </a:solidFill>
              <a:latin typeface="Cinzel"/>
              <a:ea typeface="Cinzel"/>
              <a:cs typeface="Cinzel"/>
              <a:sym typeface="Cinzel"/>
            </a:endParaRPr>
          </a:p>
          <a:p>
            <a:pPr marL="0" lvl="0" indent="0" algn="ctr" rtl="0">
              <a:lnSpc>
                <a:spcPct val="115000"/>
              </a:lnSpc>
              <a:spcBef>
                <a:spcPts val="1200"/>
              </a:spcBef>
              <a:spcAft>
                <a:spcPts val="0"/>
              </a:spcAft>
              <a:buSzPts val="5200"/>
              <a:buNone/>
            </a:pPr>
            <a:endParaRPr sz="1400" dirty="0">
              <a:solidFill>
                <a:srgbClr val="000000"/>
              </a:solidFill>
            </a:endParaRPr>
          </a:p>
          <a:p>
            <a:pPr marL="2286000" lvl="0" indent="457200" algn="l" rtl="0">
              <a:lnSpc>
                <a:spcPct val="100000"/>
              </a:lnSpc>
              <a:spcBef>
                <a:spcPts val="1200"/>
              </a:spcBef>
              <a:spcAft>
                <a:spcPts val="0"/>
              </a:spcAft>
              <a:buClr>
                <a:schemeClr val="dk1"/>
              </a:buClr>
              <a:buSzPts val="990"/>
              <a:buFont typeface="Arial"/>
              <a:buNone/>
            </a:pPr>
            <a:endParaRPr sz="2000" b="1" dirty="0">
              <a:solidFill>
                <a:schemeClr val="lt1"/>
              </a:solidFill>
              <a:latin typeface="Cinzel"/>
              <a:ea typeface="Cinzel"/>
              <a:cs typeface="Cinzel"/>
              <a:sym typeface="Cinzel"/>
            </a:endParaRPr>
          </a:p>
          <a:p>
            <a:pPr marL="2286000" lvl="0" indent="457200" algn="l" rtl="0">
              <a:lnSpc>
                <a:spcPct val="100000"/>
              </a:lnSpc>
              <a:spcBef>
                <a:spcPts val="1200"/>
              </a:spcBef>
              <a:spcAft>
                <a:spcPts val="0"/>
              </a:spcAft>
              <a:buClr>
                <a:schemeClr val="dk1"/>
              </a:buClr>
              <a:buSzPts val="990"/>
              <a:buFont typeface="Arial"/>
              <a:buNone/>
            </a:pPr>
            <a:endParaRPr sz="2000" b="1" dirty="0">
              <a:solidFill>
                <a:schemeClr val="lt1"/>
              </a:solidFill>
              <a:latin typeface="Cinzel"/>
              <a:ea typeface="Cinzel"/>
              <a:cs typeface="Cinzel"/>
              <a:sym typeface="Cinzel"/>
            </a:endParaRPr>
          </a:p>
          <a:p>
            <a:pPr marL="2286000" lvl="0" indent="457200" algn="l" rtl="0">
              <a:lnSpc>
                <a:spcPct val="100000"/>
              </a:lnSpc>
              <a:spcBef>
                <a:spcPts val="1200"/>
              </a:spcBef>
              <a:spcAft>
                <a:spcPts val="0"/>
              </a:spcAft>
              <a:buClr>
                <a:schemeClr val="dk1"/>
              </a:buClr>
              <a:buSzPts val="990"/>
              <a:buFont typeface="Arial"/>
              <a:buNone/>
            </a:pPr>
            <a:endParaRPr sz="2000" b="1" dirty="0">
              <a:solidFill>
                <a:schemeClr val="lt1"/>
              </a:solidFill>
              <a:latin typeface="Cinzel"/>
              <a:ea typeface="Cinzel"/>
              <a:cs typeface="Cinzel"/>
              <a:sym typeface="Cinzel"/>
            </a:endParaRPr>
          </a:p>
          <a:p>
            <a:pPr marL="2286000" lvl="0" indent="457200" algn="l" rtl="0">
              <a:lnSpc>
                <a:spcPct val="100000"/>
              </a:lnSpc>
              <a:spcBef>
                <a:spcPts val="1200"/>
              </a:spcBef>
              <a:spcAft>
                <a:spcPts val="0"/>
              </a:spcAft>
              <a:buClr>
                <a:schemeClr val="dk1"/>
              </a:buClr>
              <a:buSzPts val="990"/>
              <a:buFont typeface="Arial"/>
              <a:buNone/>
            </a:pPr>
            <a:endParaRPr sz="2000" b="1" dirty="0">
              <a:solidFill>
                <a:schemeClr val="lt1"/>
              </a:solidFill>
              <a:latin typeface="Cinzel"/>
              <a:ea typeface="Cinzel"/>
              <a:cs typeface="Cinzel"/>
              <a:sym typeface="Cinzel"/>
            </a:endParaRPr>
          </a:p>
          <a:p>
            <a:pPr marL="0" lvl="0" indent="0" algn="ctr" rtl="0">
              <a:lnSpc>
                <a:spcPct val="115000"/>
              </a:lnSpc>
              <a:spcBef>
                <a:spcPts val="1200"/>
              </a:spcBef>
              <a:spcAft>
                <a:spcPts val="0"/>
              </a:spcAft>
              <a:buClr>
                <a:schemeClr val="dk1"/>
              </a:buClr>
              <a:buSzPts val="1100"/>
              <a:buFont typeface="Arial"/>
              <a:buNone/>
            </a:pPr>
            <a:endParaRPr sz="2000" b="1" dirty="0">
              <a:solidFill>
                <a:schemeClr val="lt1"/>
              </a:solidFill>
              <a:latin typeface="Cinzel"/>
              <a:ea typeface="Cinzel"/>
              <a:cs typeface="Cinzel"/>
              <a:sym typeface="Cinzel"/>
            </a:endParaRPr>
          </a:p>
          <a:p>
            <a:pPr marL="0" lvl="0" indent="0" algn="l" rtl="0">
              <a:lnSpc>
                <a:spcPct val="100000"/>
              </a:lnSpc>
              <a:spcBef>
                <a:spcPts val="1200"/>
              </a:spcBef>
              <a:spcAft>
                <a:spcPts val="0"/>
              </a:spcAft>
              <a:buSzPts val="990"/>
              <a:buNone/>
            </a:pPr>
            <a:endParaRPr sz="1300" b="1" dirty="0">
              <a:solidFill>
                <a:srgbClr val="D97A1E"/>
              </a:solidFill>
              <a:latin typeface="Cinzel"/>
              <a:ea typeface="Cinzel"/>
              <a:cs typeface="Cinzel"/>
              <a:sym typeface="Cinzel"/>
            </a:endParaRPr>
          </a:p>
          <a:p>
            <a:pPr marL="0" lvl="0" indent="0" algn="l" rtl="0">
              <a:lnSpc>
                <a:spcPct val="100000"/>
              </a:lnSpc>
              <a:spcBef>
                <a:spcPts val="1200"/>
              </a:spcBef>
              <a:spcAft>
                <a:spcPts val="0"/>
              </a:spcAft>
              <a:buSzPts val="990"/>
              <a:buNone/>
            </a:pPr>
            <a:endParaRPr sz="1500" b="1" dirty="0">
              <a:solidFill>
                <a:schemeClr val="lt1"/>
              </a:solidFill>
              <a:latin typeface="Cinzel"/>
              <a:ea typeface="Cinzel"/>
              <a:cs typeface="Cinzel"/>
              <a:sym typeface="Cinzel"/>
            </a:endParaRPr>
          </a:p>
          <a:p>
            <a:pPr marL="0" lvl="0" indent="0" algn="l" rtl="0">
              <a:lnSpc>
                <a:spcPct val="100000"/>
              </a:lnSpc>
              <a:spcBef>
                <a:spcPts val="1200"/>
              </a:spcBef>
              <a:spcAft>
                <a:spcPts val="0"/>
              </a:spcAft>
              <a:buSzPts val="990"/>
              <a:buNone/>
            </a:pPr>
            <a:endParaRPr sz="1500" b="1" dirty="0">
              <a:solidFill>
                <a:schemeClr val="lt1"/>
              </a:solidFill>
              <a:latin typeface="Cinzel"/>
              <a:ea typeface="Cinzel"/>
              <a:cs typeface="Cinzel"/>
              <a:sym typeface="Cinzel"/>
            </a:endParaRPr>
          </a:p>
          <a:p>
            <a:pPr marL="0" lvl="0" indent="0" algn="l" rtl="0">
              <a:lnSpc>
                <a:spcPct val="100000"/>
              </a:lnSpc>
              <a:spcBef>
                <a:spcPts val="1200"/>
              </a:spcBef>
              <a:spcAft>
                <a:spcPts val="0"/>
              </a:spcAft>
              <a:buSzPts val="990"/>
              <a:buNone/>
            </a:pPr>
            <a:endParaRPr sz="1500" b="1" dirty="0">
              <a:solidFill>
                <a:schemeClr val="lt1"/>
              </a:solidFill>
              <a:latin typeface="Cinzel"/>
              <a:ea typeface="Cinzel"/>
              <a:cs typeface="Cinzel"/>
              <a:sym typeface="Cinzel"/>
            </a:endParaRPr>
          </a:p>
          <a:p>
            <a:pPr marL="0" lvl="0" indent="0" algn="just" rtl="0">
              <a:lnSpc>
                <a:spcPct val="115000"/>
              </a:lnSpc>
              <a:spcBef>
                <a:spcPts val="1200"/>
              </a:spcBef>
              <a:spcAft>
                <a:spcPts val="0"/>
              </a:spcAft>
              <a:buSzPts val="1100"/>
              <a:buNone/>
            </a:pPr>
            <a:endParaRPr sz="1500" b="1" dirty="0">
              <a:solidFill>
                <a:schemeClr val="lt1"/>
              </a:solidFill>
              <a:latin typeface="Cinzel"/>
              <a:ea typeface="Cinzel"/>
              <a:cs typeface="Cinzel"/>
              <a:sym typeface="Cinzel"/>
            </a:endParaRPr>
          </a:p>
          <a:p>
            <a:pPr marL="0" lvl="0" indent="0" algn="just" rtl="0">
              <a:lnSpc>
                <a:spcPct val="115000"/>
              </a:lnSpc>
              <a:spcBef>
                <a:spcPts val="1200"/>
              </a:spcBef>
              <a:spcAft>
                <a:spcPts val="0"/>
              </a:spcAft>
              <a:buSzPts val="1100"/>
              <a:buNone/>
            </a:pPr>
            <a:endParaRPr sz="1500" b="1" dirty="0">
              <a:solidFill>
                <a:schemeClr val="lt1"/>
              </a:solidFill>
              <a:latin typeface="Cinzel"/>
              <a:ea typeface="Cinzel"/>
              <a:cs typeface="Cinzel"/>
              <a:sym typeface="Cinzel"/>
            </a:endParaRPr>
          </a:p>
          <a:p>
            <a:pPr marL="0" lvl="0" indent="0" algn="just" rtl="0">
              <a:lnSpc>
                <a:spcPct val="115000"/>
              </a:lnSpc>
              <a:spcBef>
                <a:spcPts val="1200"/>
              </a:spcBef>
              <a:spcAft>
                <a:spcPts val="0"/>
              </a:spcAft>
              <a:buSzPts val="1100"/>
              <a:buNone/>
            </a:pPr>
            <a:endParaRPr sz="1500" b="1" dirty="0">
              <a:solidFill>
                <a:schemeClr val="lt1"/>
              </a:solidFill>
              <a:latin typeface="Cinzel"/>
              <a:ea typeface="Cinzel"/>
              <a:cs typeface="Cinzel"/>
              <a:sym typeface="Cinzel"/>
            </a:endParaRPr>
          </a:p>
          <a:p>
            <a:pPr marL="0" lvl="0" indent="0" algn="just" rtl="0">
              <a:lnSpc>
                <a:spcPct val="115000"/>
              </a:lnSpc>
              <a:spcBef>
                <a:spcPts val="1200"/>
              </a:spcBef>
              <a:spcAft>
                <a:spcPts val="0"/>
              </a:spcAft>
              <a:buSzPts val="1100"/>
              <a:buNone/>
            </a:pPr>
            <a:endParaRPr sz="1500" b="1" dirty="0">
              <a:solidFill>
                <a:schemeClr val="lt1"/>
              </a:solidFill>
              <a:latin typeface="Cinzel"/>
              <a:ea typeface="Cinzel"/>
              <a:cs typeface="Cinzel"/>
              <a:sym typeface="Cinzel"/>
            </a:endParaRPr>
          </a:p>
          <a:p>
            <a:pPr marL="0" lvl="0" indent="0" algn="just" rtl="0">
              <a:lnSpc>
                <a:spcPct val="115000"/>
              </a:lnSpc>
              <a:spcBef>
                <a:spcPts val="1200"/>
              </a:spcBef>
              <a:spcAft>
                <a:spcPts val="0"/>
              </a:spcAft>
              <a:buClr>
                <a:schemeClr val="dk1"/>
              </a:buClr>
              <a:buSzPts val="1100"/>
              <a:buFont typeface="Arial"/>
              <a:buNone/>
            </a:pPr>
            <a:endParaRPr sz="1500" b="1" dirty="0">
              <a:solidFill>
                <a:schemeClr val="lt1"/>
              </a:solidFill>
              <a:latin typeface="Cinzel"/>
              <a:ea typeface="Cinzel"/>
              <a:cs typeface="Cinzel"/>
              <a:sym typeface="Cinzel"/>
            </a:endParaRPr>
          </a:p>
          <a:p>
            <a:pPr marL="0" lvl="0" indent="0" algn="l" rtl="0">
              <a:lnSpc>
                <a:spcPct val="100000"/>
              </a:lnSpc>
              <a:spcBef>
                <a:spcPts val="1200"/>
              </a:spcBef>
              <a:spcAft>
                <a:spcPts val="0"/>
              </a:spcAft>
              <a:buSzPts val="990"/>
              <a:buNone/>
            </a:pPr>
            <a:endParaRPr sz="1500" b="1" dirty="0">
              <a:solidFill>
                <a:schemeClr val="lt1"/>
              </a:solidFill>
              <a:latin typeface="Cinzel"/>
              <a:ea typeface="Cinzel"/>
              <a:cs typeface="Cinzel"/>
              <a:sym typeface="Cinzel"/>
            </a:endParaRPr>
          </a:p>
          <a:p>
            <a:pPr marL="0" lvl="0" indent="0" algn="l" rtl="0">
              <a:lnSpc>
                <a:spcPct val="100000"/>
              </a:lnSpc>
              <a:spcBef>
                <a:spcPts val="1200"/>
              </a:spcBef>
              <a:spcAft>
                <a:spcPts val="0"/>
              </a:spcAft>
              <a:buSzPts val="990"/>
              <a:buNone/>
            </a:pPr>
            <a:endParaRPr sz="1500" b="1" dirty="0">
              <a:solidFill>
                <a:schemeClr val="lt1"/>
              </a:solidFill>
              <a:latin typeface="Cinzel"/>
              <a:ea typeface="Cinzel"/>
              <a:cs typeface="Cinzel"/>
              <a:sym typeface="Cinzel"/>
            </a:endParaRPr>
          </a:p>
          <a:p>
            <a:pPr marL="0" lvl="0" indent="0" algn="l" rtl="0">
              <a:lnSpc>
                <a:spcPct val="100000"/>
              </a:lnSpc>
              <a:spcBef>
                <a:spcPts val="1200"/>
              </a:spcBef>
              <a:spcAft>
                <a:spcPts val="0"/>
              </a:spcAft>
              <a:buSzPts val="990"/>
              <a:buNone/>
            </a:pPr>
            <a:endParaRPr sz="1500" b="1" dirty="0">
              <a:solidFill>
                <a:schemeClr val="lt1"/>
              </a:solidFill>
              <a:latin typeface="Cinzel"/>
              <a:ea typeface="Cinzel"/>
              <a:cs typeface="Cinzel"/>
              <a:sym typeface="Cinzel"/>
            </a:endParaRPr>
          </a:p>
          <a:p>
            <a:pPr marL="0" lvl="0" indent="0" algn="l" rtl="0">
              <a:lnSpc>
                <a:spcPct val="100000"/>
              </a:lnSpc>
              <a:spcBef>
                <a:spcPts val="1200"/>
              </a:spcBef>
              <a:spcAft>
                <a:spcPts val="0"/>
              </a:spcAft>
              <a:buSzPts val="990"/>
              <a:buNone/>
            </a:pPr>
            <a:endParaRPr sz="1500" b="1" dirty="0">
              <a:solidFill>
                <a:schemeClr val="lt1"/>
              </a:solidFill>
              <a:latin typeface="Cinzel"/>
              <a:ea typeface="Cinzel"/>
              <a:cs typeface="Cinzel"/>
              <a:sym typeface="Cinzel"/>
            </a:endParaRPr>
          </a:p>
          <a:p>
            <a:pPr marL="0" lvl="0" indent="0" algn="l" rtl="0">
              <a:lnSpc>
                <a:spcPct val="100000"/>
              </a:lnSpc>
              <a:spcBef>
                <a:spcPts val="1200"/>
              </a:spcBef>
              <a:spcAft>
                <a:spcPts val="0"/>
              </a:spcAft>
              <a:buSzPts val="990"/>
              <a:buNone/>
            </a:pPr>
            <a:endParaRPr sz="1500" b="1" dirty="0">
              <a:solidFill>
                <a:schemeClr val="lt1"/>
              </a:solidFill>
              <a:latin typeface="Cinzel"/>
              <a:ea typeface="Cinzel"/>
              <a:cs typeface="Cinzel"/>
              <a:sym typeface="Cinzel"/>
            </a:endParaRPr>
          </a:p>
          <a:p>
            <a:pPr marL="0" lvl="0" indent="0" algn="l" rtl="0">
              <a:lnSpc>
                <a:spcPct val="100000"/>
              </a:lnSpc>
              <a:spcBef>
                <a:spcPts val="1200"/>
              </a:spcBef>
              <a:spcAft>
                <a:spcPts val="0"/>
              </a:spcAft>
              <a:buSzPts val="990"/>
              <a:buNone/>
            </a:pPr>
            <a:br>
              <a:rPr lang="fr" sz="1500" b="1" dirty="0">
                <a:solidFill>
                  <a:schemeClr val="lt1"/>
                </a:solidFill>
                <a:latin typeface="Cinzel"/>
                <a:ea typeface="Cinzel"/>
                <a:cs typeface="Cinzel"/>
                <a:sym typeface="Cinzel"/>
              </a:rPr>
            </a:br>
            <a:br>
              <a:rPr lang="fr" sz="1500" b="1" dirty="0">
                <a:solidFill>
                  <a:schemeClr val="lt1"/>
                </a:solidFill>
                <a:latin typeface="Cinzel"/>
                <a:ea typeface="Cinzel"/>
                <a:cs typeface="Cinzel"/>
                <a:sym typeface="Cinzel"/>
              </a:rPr>
            </a:br>
            <a:br>
              <a:rPr lang="fr" sz="1500" b="1" dirty="0">
                <a:solidFill>
                  <a:schemeClr val="lt1"/>
                </a:solidFill>
                <a:latin typeface="Cinzel"/>
                <a:ea typeface="Cinzel"/>
                <a:cs typeface="Cinzel"/>
                <a:sym typeface="Cinzel"/>
              </a:rPr>
            </a:br>
            <a:br>
              <a:rPr lang="fr" sz="1500" b="1" dirty="0">
                <a:solidFill>
                  <a:schemeClr val="lt1"/>
                </a:solidFill>
                <a:latin typeface="Cinzel"/>
                <a:ea typeface="Cinzel"/>
                <a:cs typeface="Cinzel"/>
                <a:sym typeface="Cinzel"/>
              </a:rPr>
            </a:br>
            <a:br>
              <a:rPr lang="fr" sz="1500" b="1" dirty="0">
                <a:solidFill>
                  <a:schemeClr val="lt1"/>
                </a:solidFill>
                <a:latin typeface="Cinzel"/>
                <a:ea typeface="Cinzel"/>
                <a:cs typeface="Cinzel"/>
                <a:sym typeface="Cinzel"/>
              </a:rPr>
            </a:br>
            <a:br>
              <a:rPr lang="fr" sz="1500" b="1" dirty="0">
                <a:solidFill>
                  <a:schemeClr val="lt1"/>
                </a:solidFill>
                <a:latin typeface="Cinzel"/>
                <a:ea typeface="Cinzel"/>
                <a:cs typeface="Cinzel"/>
                <a:sym typeface="Cinzel"/>
              </a:rPr>
            </a:br>
            <a:br>
              <a:rPr lang="fr" sz="1500" b="1" dirty="0">
                <a:solidFill>
                  <a:schemeClr val="lt1"/>
                </a:solidFill>
                <a:latin typeface="Cinzel"/>
                <a:ea typeface="Cinzel"/>
                <a:cs typeface="Cinzel"/>
                <a:sym typeface="Cinzel"/>
              </a:rPr>
            </a:br>
            <a:br>
              <a:rPr lang="fr" sz="1500" b="1" dirty="0">
                <a:solidFill>
                  <a:schemeClr val="lt1"/>
                </a:solidFill>
                <a:latin typeface="Cinzel"/>
                <a:ea typeface="Cinzel"/>
                <a:cs typeface="Cinzel"/>
                <a:sym typeface="Cinzel"/>
              </a:rPr>
            </a:br>
            <a:br>
              <a:rPr lang="fr" sz="1500" b="1" dirty="0">
                <a:solidFill>
                  <a:schemeClr val="lt1"/>
                </a:solidFill>
                <a:latin typeface="Cinzel"/>
                <a:ea typeface="Cinzel"/>
                <a:cs typeface="Cinzel"/>
                <a:sym typeface="Cinzel"/>
              </a:rPr>
            </a:br>
            <a:br>
              <a:rPr lang="fr" sz="1500" b="1" dirty="0">
                <a:solidFill>
                  <a:schemeClr val="lt1"/>
                </a:solidFill>
                <a:latin typeface="Cinzel"/>
                <a:ea typeface="Cinzel"/>
                <a:cs typeface="Cinzel"/>
                <a:sym typeface="Cinzel"/>
              </a:rPr>
            </a:br>
            <a:r>
              <a:rPr lang="fr" sz="1500" b="1" dirty="0">
                <a:solidFill>
                  <a:schemeClr val="lt1"/>
                </a:solidFill>
                <a:latin typeface="Cinzel"/>
                <a:ea typeface="Cinzel"/>
                <a:cs typeface="Cinzel"/>
                <a:sym typeface="Cinzel"/>
              </a:rPr>
              <a:t>Nos propriétés</a:t>
            </a:r>
            <a:endParaRPr sz="1500" b="1" dirty="0">
              <a:solidFill>
                <a:schemeClr val="lt1"/>
              </a:solidFill>
              <a:latin typeface="Cinzel"/>
              <a:ea typeface="Cinzel"/>
              <a:cs typeface="Cinzel"/>
              <a:sym typeface="Cinzel"/>
            </a:endParaRPr>
          </a:p>
          <a:p>
            <a:pPr marL="0" lvl="0" indent="0" algn="just" rtl="0">
              <a:lnSpc>
                <a:spcPct val="115000"/>
              </a:lnSpc>
              <a:spcBef>
                <a:spcPts val="1200"/>
              </a:spcBef>
              <a:spcAft>
                <a:spcPts val="0"/>
              </a:spcAft>
              <a:buClr>
                <a:schemeClr val="dk1"/>
              </a:buClr>
              <a:buSzPts val="1100"/>
              <a:buFont typeface="Arial"/>
              <a:buNone/>
            </a:pPr>
            <a:r>
              <a:rPr lang="fr" sz="1400" dirty="0">
                <a:solidFill>
                  <a:schemeClr val="lt1"/>
                </a:solidFill>
                <a:latin typeface="Playfair Display"/>
                <a:ea typeface="Playfair Display"/>
                <a:cs typeface="Playfair Display"/>
                <a:sym typeface="Playfair Display"/>
              </a:rPr>
              <a:t>Simply Gascony met à votre disposition un large éventail de propriétés toutes situées à 100 km d’Auch, la capitale du Gers. Accueillant chacune entre 2 et 24 personnes, elles ont un charme et des caractéristiques uniques, qu’il s’agisse d’un cottage, d’une ferme, d’une maison de campagne, ou encore d’un château.</a:t>
            </a:r>
            <a:br>
              <a:rPr lang="fr" sz="1400" dirty="0">
                <a:solidFill>
                  <a:schemeClr val="lt1"/>
                </a:solidFill>
                <a:latin typeface="Playfair Display"/>
                <a:ea typeface="Playfair Display"/>
                <a:cs typeface="Playfair Display"/>
                <a:sym typeface="Playfair Display"/>
              </a:rPr>
            </a:br>
            <a:endParaRPr sz="1400" dirty="0">
              <a:solidFill>
                <a:schemeClr val="lt1"/>
              </a:solidFill>
              <a:latin typeface="Playfair Display"/>
              <a:ea typeface="Playfair Display"/>
              <a:cs typeface="Playfair Display"/>
              <a:sym typeface="Playfair Display"/>
            </a:endParaRPr>
          </a:p>
          <a:p>
            <a:pPr marL="0" lvl="0" indent="0" algn="l" rtl="0">
              <a:lnSpc>
                <a:spcPct val="100000"/>
              </a:lnSpc>
              <a:spcBef>
                <a:spcPts val="1200"/>
              </a:spcBef>
              <a:spcAft>
                <a:spcPts val="0"/>
              </a:spcAft>
              <a:buSzPts val="990"/>
              <a:buNone/>
            </a:pPr>
            <a:r>
              <a:rPr lang="fr" sz="1500" b="1" dirty="0">
                <a:solidFill>
                  <a:schemeClr val="lt1"/>
                </a:solidFill>
                <a:latin typeface="Cinzel"/>
                <a:ea typeface="Cinzel"/>
                <a:cs typeface="Cinzel"/>
                <a:sym typeface="Cinzel"/>
              </a:rPr>
              <a:t>Nos services</a:t>
            </a:r>
            <a:endParaRPr dirty="0"/>
          </a:p>
          <a:p>
            <a:pPr marL="0" lvl="0" indent="0" algn="just" rtl="0">
              <a:lnSpc>
                <a:spcPct val="115000"/>
              </a:lnSpc>
              <a:spcBef>
                <a:spcPts val="1200"/>
              </a:spcBef>
              <a:spcAft>
                <a:spcPts val="0"/>
              </a:spcAft>
              <a:buClr>
                <a:schemeClr val="dk1"/>
              </a:buClr>
              <a:buSzPts val="1100"/>
              <a:buFont typeface="Arial"/>
              <a:buNone/>
            </a:pPr>
            <a:r>
              <a:rPr lang="fr" sz="1400" dirty="0">
                <a:solidFill>
                  <a:schemeClr val="lt1"/>
                </a:solidFill>
                <a:latin typeface="Playfair Display"/>
                <a:ea typeface="Playfair Display"/>
                <a:cs typeface="Playfair Display"/>
                <a:sym typeface="Playfair Display"/>
              </a:rPr>
              <a:t>Cela fait maintenant des décennies que nous sommes spécialisés dans la location de maisons de vacances en Gascogne. Nous mettons tout en œuvre pour aider nos clients à trouver aisément leur maison de vacances idéale. Chaque maison est assignée à un gardien référent de la région qui accueille chaleureusement les clients et est également leur point de contact principal. </a:t>
            </a:r>
            <a:endParaRPr sz="1000" dirty="0">
              <a:solidFill>
                <a:srgbClr val="D97A1E"/>
              </a:solidFill>
            </a:endParaRPr>
          </a:p>
          <a:p>
            <a:pPr marL="457200" lvl="0" indent="0" algn="l" rtl="0">
              <a:lnSpc>
                <a:spcPct val="100000"/>
              </a:lnSpc>
              <a:spcBef>
                <a:spcPts val="1200"/>
              </a:spcBef>
              <a:spcAft>
                <a:spcPts val="0"/>
              </a:spcAft>
              <a:buSzPts val="990"/>
              <a:buNone/>
            </a:pPr>
            <a:endParaRPr sz="1000" dirty="0">
              <a:solidFill>
                <a:srgbClr val="D97A1E"/>
              </a:solidFill>
            </a:endParaRPr>
          </a:p>
        </p:txBody>
      </p:sp>
      <p:sp>
        <p:nvSpPr>
          <p:cNvPr id="80" name="Google Shape;80;p4"/>
          <p:cNvSpPr txBox="1"/>
          <p:nvPr/>
        </p:nvSpPr>
        <p:spPr>
          <a:xfrm>
            <a:off x="2279849" y="774788"/>
            <a:ext cx="4584300" cy="80018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1200"/>
              </a:spcBef>
              <a:spcAft>
                <a:spcPts val="1200"/>
              </a:spcAft>
              <a:buClr>
                <a:schemeClr val="dk1"/>
              </a:buClr>
              <a:buSzPts val="990"/>
              <a:buFont typeface="Arial"/>
              <a:buNone/>
            </a:pPr>
            <a:r>
              <a:rPr lang="fr" sz="2000" b="1" i="0" u="none" strike="noStrike" cap="none">
                <a:solidFill>
                  <a:schemeClr val="lt1"/>
                </a:solidFill>
                <a:latin typeface="Cinzel"/>
                <a:ea typeface="Cinzel"/>
                <a:cs typeface="Cinzel"/>
                <a:sym typeface="Cinzel"/>
              </a:rPr>
              <a:t>SIMPLY GASCONY </a:t>
            </a:r>
            <a:endParaRPr sz="1400" b="0" i="0" u="none" strike="noStrike" cap="none">
              <a:solidFill>
                <a:srgbClr val="000000"/>
              </a:solidFill>
              <a:latin typeface="Arial"/>
              <a:ea typeface="Arial"/>
              <a:cs typeface="Arial"/>
              <a:sym typeface="Arial"/>
            </a:endParaRPr>
          </a:p>
        </p:txBody>
      </p:sp>
      <p:pic>
        <p:nvPicPr>
          <p:cNvPr id="81" name="Google Shape;81;p4"/>
          <p:cNvPicPr preferRelativeResize="0"/>
          <p:nvPr/>
        </p:nvPicPr>
        <p:blipFill rotWithShape="1">
          <a:blip r:embed="rId4">
            <a:alphaModFix/>
          </a:blip>
          <a:srcRect/>
          <a:stretch/>
        </p:blipFill>
        <p:spPr>
          <a:xfrm>
            <a:off x="3849347" y="4603905"/>
            <a:ext cx="1445305" cy="53959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2786F"/>
        </a:solidFill>
        <a:effectLst/>
      </p:bgPr>
    </p:bg>
    <p:spTree>
      <p:nvGrpSpPr>
        <p:cNvPr id="1" name="Shape 85"/>
        <p:cNvGrpSpPr/>
        <p:nvPr/>
      </p:nvGrpSpPr>
      <p:grpSpPr>
        <a:xfrm>
          <a:off x="0" y="0"/>
          <a:ext cx="0" cy="0"/>
          <a:chOff x="0" y="0"/>
          <a:chExt cx="0" cy="0"/>
        </a:xfrm>
      </p:grpSpPr>
      <p:sp>
        <p:nvSpPr>
          <p:cNvPr id="86" name="Google Shape;86;p17"/>
          <p:cNvSpPr txBox="1"/>
          <p:nvPr/>
        </p:nvSpPr>
        <p:spPr>
          <a:xfrm>
            <a:off x="0" y="0"/>
            <a:ext cx="3395700" cy="563356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1200"/>
              </a:spcBef>
              <a:spcAft>
                <a:spcPts val="0"/>
              </a:spcAft>
              <a:buClr>
                <a:srgbClr val="000000"/>
              </a:buClr>
              <a:buSzPts val="990"/>
              <a:buFont typeface="Arial"/>
              <a:buNone/>
              <a:tabLst/>
              <a:defRPr/>
            </a:pPr>
            <a:r>
              <a:rPr kumimoji="0" lang="fr-FR" sz="1500" b="1" i="0" u="none" strike="noStrike" kern="0" cap="none" spc="0" normalizeH="0" baseline="0" noProof="0" dirty="0">
                <a:ln>
                  <a:noFill/>
                </a:ln>
                <a:solidFill>
                  <a:srgbClr val="FFFFFF"/>
                </a:solidFill>
                <a:effectLst/>
                <a:uLnTx/>
                <a:uFillTx/>
                <a:latin typeface="Cinzel"/>
                <a:ea typeface="Cinzel"/>
                <a:cs typeface="Cinzel"/>
                <a:sym typeface="Cinzel"/>
              </a:rPr>
              <a:t>Service personnalisé</a:t>
            </a:r>
          </a:p>
          <a:p>
            <a:pPr marL="0" marR="0" lvl="0" indent="0" algn="just" defTabSz="914400" rtl="0" eaLnBrk="1" fontAlgn="auto" latinLnBrk="0" hangingPunct="1">
              <a:lnSpc>
                <a:spcPct val="114000"/>
              </a:lnSpc>
              <a:spcBef>
                <a:spcPts val="1200"/>
              </a:spcBef>
              <a:spcAft>
                <a:spcPts val="0"/>
              </a:spcAft>
              <a:buClr>
                <a:srgbClr val="000000"/>
              </a:buClr>
              <a:buSzPts val="990"/>
              <a:buFont typeface="Arial"/>
              <a:buNone/>
              <a:tabLst/>
              <a:defRPr/>
            </a:pPr>
            <a:r>
              <a:rPr kumimoji="0" lang="fr-FR" sz="1200" b="0" i="0" u="none" strike="noStrike" kern="0" cap="none" spc="0" normalizeH="0" baseline="0" noProof="0" dirty="0">
                <a:ln>
                  <a:noFill/>
                </a:ln>
                <a:solidFill>
                  <a:srgbClr val="FFFFFF"/>
                </a:solidFill>
                <a:effectLst/>
                <a:uLnTx/>
                <a:uFillTx/>
                <a:latin typeface="Playfair Display"/>
                <a:ea typeface="Playfair Display"/>
                <a:cs typeface="Playfair Display"/>
                <a:sym typeface="Playfair Display"/>
              </a:rPr>
              <a:t>Notre fierté: aller plus loin qu’une agence de location de vacances traditionnelle. Nous travaillons en étroite collaboration avec chacun de nos référents et partenaires afin de fournir à nos clients un service personnalisé de qualité. Nous tenons à ce qu’ils passent un moment de détente inoubliable dans ce joyau du sud de la France.  </a:t>
            </a:r>
            <a:endParaRPr kumimoji="0" lang="fr-FR" sz="1500" b="1" i="0" u="none" strike="noStrike" kern="0" cap="none" spc="0" normalizeH="0" baseline="0" noProof="0" dirty="0">
              <a:ln>
                <a:noFill/>
              </a:ln>
              <a:solidFill>
                <a:srgbClr val="FFFFFF"/>
              </a:solidFill>
              <a:effectLst/>
              <a:uLnTx/>
              <a:uFillTx/>
              <a:latin typeface="Cinzel"/>
              <a:ea typeface="Cinzel"/>
              <a:cs typeface="Cinzel"/>
              <a:sym typeface="Cinzel"/>
            </a:endParaRPr>
          </a:p>
          <a:p>
            <a:pPr marL="0" marR="0" lvl="0" indent="0" algn="just" defTabSz="914400" rtl="0" eaLnBrk="1" fontAlgn="auto" latinLnBrk="0" hangingPunct="1">
              <a:lnSpc>
                <a:spcPct val="115000"/>
              </a:lnSpc>
              <a:spcBef>
                <a:spcPts val="2400"/>
              </a:spcBef>
              <a:spcAft>
                <a:spcPts val="0"/>
              </a:spcAft>
              <a:buClr>
                <a:srgbClr val="000000"/>
              </a:buClr>
              <a:buSzPts val="1100"/>
              <a:buFont typeface="Arial"/>
              <a:buNone/>
              <a:tabLst/>
              <a:defRPr/>
            </a:pPr>
            <a:r>
              <a:rPr kumimoji="0" lang="fr-FR" sz="1500" b="1" i="0" u="none" strike="noStrike" kern="0" cap="none" spc="0" normalizeH="0" baseline="0" noProof="0" dirty="0">
                <a:ln>
                  <a:noFill/>
                </a:ln>
                <a:solidFill>
                  <a:srgbClr val="FFFFFF"/>
                </a:solidFill>
                <a:effectLst/>
                <a:uLnTx/>
                <a:uFillTx/>
                <a:latin typeface="Cinzel"/>
                <a:ea typeface="Cinzel"/>
                <a:cs typeface="Cinzel"/>
                <a:sym typeface="Cinzel"/>
              </a:rPr>
              <a:t>Nos partenaires</a:t>
            </a:r>
          </a:p>
          <a:p>
            <a:pPr marL="0" marR="0" lvl="0" indent="0" algn="just" defTabSz="914400" rtl="0" eaLnBrk="1" fontAlgn="auto" latinLnBrk="0" hangingPunct="1">
              <a:lnSpc>
                <a:spcPct val="115000"/>
              </a:lnSpc>
              <a:spcBef>
                <a:spcPts val="1200"/>
              </a:spcBef>
              <a:spcAft>
                <a:spcPts val="0"/>
              </a:spcAft>
              <a:buClr>
                <a:srgbClr val="000000"/>
              </a:buClr>
              <a:buSzPts val="1100"/>
              <a:buFont typeface="Arial"/>
              <a:buNone/>
              <a:tabLst/>
              <a:defRPr/>
            </a:pPr>
            <a:r>
              <a:rPr kumimoji="0" lang="fr-FR" sz="1200" b="0" i="0" u="none" strike="noStrike" kern="0" cap="none" spc="0" normalizeH="0" baseline="0" noProof="0" dirty="0">
                <a:ln>
                  <a:noFill/>
                </a:ln>
                <a:solidFill>
                  <a:srgbClr val="FFFFFF"/>
                </a:solidFill>
                <a:effectLst/>
                <a:uLnTx/>
                <a:uFillTx/>
                <a:latin typeface="Playfair Display"/>
                <a:ea typeface="Playfair Display"/>
                <a:cs typeface="Playfair Display"/>
                <a:sym typeface="Playfair Display"/>
              </a:rPr>
              <a:t>Nos partenaires sont locaux et offrent à notre clientèle une gamme variée de services d’exception. Chaque partenaire gère ses transactions directement avec les clients concernés. Ces derniers peuvent ainsi organiser leurs vacances sur-mesure en profitant de toutes les activités qu’ils souhaitent effectuer.</a:t>
            </a:r>
            <a:r>
              <a:rPr kumimoji="0" lang="en-GB" sz="1200" b="0" i="0" u="none" strike="noStrike" kern="0" cap="none" spc="0" normalizeH="0" baseline="0" noProof="0" dirty="0">
                <a:ln>
                  <a:noFill/>
                </a:ln>
                <a:solidFill>
                  <a:srgbClr val="FFFFFF"/>
                </a:solidFill>
                <a:effectLst/>
                <a:uLnTx/>
                <a:uFillTx/>
                <a:latin typeface="Playfair Display"/>
                <a:ea typeface="Playfair Display"/>
                <a:cs typeface="Playfair Display"/>
                <a:sym typeface="Playfair Display"/>
              </a:rPr>
              <a:t> </a:t>
            </a:r>
          </a:p>
          <a:p>
            <a:pPr marL="0" marR="0" lvl="0" indent="0" algn="l" defTabSz="914400" rtl="0" eaLnBrk="1" fontAlgn="auto" latinLnBrk="0" hangingPunct="1">
              <a:lnSpc>
                <a:spcPct val="100000"/>
              </a:lnSpc>
              <a:spcBef>
                <a:spcPts val="1200"/>
              </a:spcBef>
              <a:spcAft>
                <a:spcPts val="0"/>
              </a:spcAft>
              <a:buClr>
                <a:srgbClr val="000000"/>
              </a:buClr>
              <a:buSzPts val="1100"/>
              <a:buFont typeface="Arial"/>
              <a:buNone/>
              <a:tabLst/>
              <a:defRPr/>
            </a:pPr>
            <a:endParaRPr kumimoji="0" sz="1100" b="0" i="0" u="none" strike="noStrike" kern="0" cap="none" spc="0" normalizeH="0" baseline="0" noProof="0" dirty="0">
              <a:ln>
                <a:noFill/>
              </a:ln>
              <a:solidFill>
                <a:srgbClr val="FFFFFF"/>
              </a:solidFill>
              <a:effectLst/>
              <a:uLnTx/>
              <a:uFillTx/>
              <a:latin typeface="Playfair Display"/>
              <a:ea typeface="Playfair Display"/>
              <a:cs typeface="Playfair Display"/>
              <a:sym typeface="Playfair Display"/>
            </a:endParaRPr>
          </a:p>
          <a:p>
            <a:pPr marL="0" marR="0" lvl="0" indent="0" algn="l" defTabSz="914400" rtl="0" eaLnBrk="1" fontAlgn="auto" latinLnBrk="0" hangingPunct="1">
              <a:lnSpc>
                <a:spcPct val="100000"/>
              </a:lnSpc>
              <a:spcBef>
                <a:spcPts val="1200"/>
              </a:spcBef>
              <a:spcAft>
                <a:spcPts val="1200"/>
              </a:spcAft>
              <a:buClr>
                <a:srgbClr val="000000"/>
              </a:buClr>
              <a:buSzPts val="990"/>
              <a:buFont typeface="Arial"/>
              <a:buNone/>
              <a:tabLst/>
              <a:defRPr/>
            </a:pPr>
            <a:endParaRPr kumimoji="0" sz="1100" b="0" i="0" u="none" strike="noStrike" kern="0" cap="none" spc="0" normalizeH="0" baseline="0" noProof="0" dirty="0">
              <a:ln>
                <a:noFill/>
              </a:ln>
              <a:solidFill>
                <a:srgbClr val="D97A1E"/>
              </a:solidFill>
              <a:effectLst/>
              <a:uLnTx/>
              <a:uFillTx/>
              <a:latin typeface="Playfair Display"/>
              <a:ea typeface="Playfair Display"/>
              <a:cs typeface="Playfair Display"/>
              <a:sym typeface="Playfair Display"/>
            </a:endParaRPr>
          </a:p>
        </p:txBody>
      </p:sp>
      <p:pic>
        <p:nvPicPr>
          <p:cNvPr id="88" name="Google Shape;88;p17"/>
          <p:cNvPicPr preferRelativeResize="0"/>
          <p:nvPr/>
        </p:nvPicPr>
        <p:blipFill>
          <a:blip r:embed="rId3"/>
          <a:srcRect/>
          <a:stretch/>
        </p:blipFill>
        <p:spPr>
          <a:xfrm>
            <a:off x="3527823" y="282880"/>
            <a:ext cx="4906876" cy="4152388"/>
          </a:xfrm>
          <a:prstGeom prst="rect">
            <a:avLst/>
          </a:prstGeom>
          <a:noFill/>
          <a:ln>
            <a:noFill/>
          </a:ln>
        </p:spPr>
      </p:pic>
      <p:pic>
        <p:nvPicPr>
          <p:cNvPr id="3" name="Google Shape;63;p14">
            <a:extLst>
              <a:ext uri="{FF2B5EF4-FFF2-40B4-BE49-F238E27FC236}">
                <a16:creationId xmlns:a16="http://schemas.microsoft.com/office/drawing/2014/main" id="{68C18605-E769-0952-AF90-851B73785D40}"/>
              </a:ext>
            </a:extLst>
          </p:cNvPr>
          <p:cNvPicPr preferRelativeResize="0"/>
          <p:nvPr/>
        </p:nvPicPr>
        <p:blipFill>
          <a:blip r:embed="rId4">
            <a:alphaModFix/>
          </a:blip>
          <a:stretch>
            <a:fillRect/>
          </a:stretch>
        </p:blipFill>
        <p:spPr>
          <a:xfrm>
            <a:off x="3849347" y="4603905"/>
            <a:ext cx="1445305" cy="5395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7A1E"/>
        </a:solidFill>
        <a:effectLst/>
      </p:bgPr>
    </p:bg>
    <p:spTree>
      <p:nvGrpSpPr>
        <p:cNvPr id="1" name="Shape 92"/>
        <p:cNvGrpSpPr/>
        <p:nvPr/>
      </p:nvGrpSpPr>
      <p:grpSpPr>
        <a:xfrm>
          <a:off x="0" y="0"/>
          <a:ext cx="0" cy="0"/>
          <a:chOff x="0" y="0"/>
          <a:chExt cx="0" cy="0"/>
        </a:xfrm>
      </p:grpSpPr>
      <p:sp>
        <p:nvSpPr>
          <p:cNvPr id="93" name="Google Shape;93;p6"/>
          <p:cNvSpPr txBox="1"/>
          <p:nvPr/>
        </p:nvSpPr>
        <p:spPr>
          <a:xfrm>
            <a:off x="5359652" y="-207799"/>
            <a:ext cx="3784500" cy="486514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endParaRPr sz="100" b="1" i="0" u="none" strike="noStrike" cap="none" dirty="0">
              <a:solidFill>
                <a:srgbClr val="1E4F48"/>
              </a:solidFill>
              <a:latin typeface="Cinzel"/>
              <a:ea typeface="Cinzel"/>
              <a:cs typeface="Cinzel"/>
              <a:sym typeface="Cinzel"/>
            </a:endParaRPr>
          </a:p>
          <a:p>
            <a:pPr marL="0" marR="0" lvl="0" indent="0" algn="l" rtl="0">
              <a:lnSpc>
                <a:spcPct val="115000"/>
              </a:lnSpc>
              <a:spcBef>
                <a:spcPts val="1200"/>
              </a:spcBef>
              <a:spcAft>
                <a:spcPts val="0"/>
              </a:spcAft>
              <a:buClr>
                <a:schemeClr val="dk1"/>
              </a:buClr>
              <a:buSzPts val="1100"/>
              <a:buFont typeface="Arial"/>
              <a:buNone/>
            </a:pPr>
            <a:r>
              <a:rPr lang="fr" sz="1400" b="1" i="0" u="none" strike="noStrike" cap="none" dirty="0">
                <a:solidFill>
                  <a:srgbClr val="000000"/>
                </a:solidFill>
                <a:latin typeface="Cinzel"/>
                <a:ea typeface="Cinzel"/>
                <a:cs typeface="Cinzel"/>
                <a:sym typeface="Cinzel"/>
              </a:rPr>
              <a:t>Location de vélo électrique</a:t>
            </a:r>
            <a:endParaRPr sz="1400" b="1" i="0" u="none" strike="noStrike" cap="none" dirty="0">
              <a:solidFill>
                <a:srgbClr val="000000"/>
              </a:solidFill>
              <a:latin typeface="Cinzel"/>
              <a:ea typeface="Cinzel"/>
              <a:cs typeface="Cinzel"/>
              <a:sym typeface="Cinzel"/>
            </a:endParaRPr>
          </a:p>
          <a:p>
            <a:pPr marL="0" marR="0" lvl="0" indent="0" algn="l" rtl="0">
              <a:lnSpc>
                <a:spcPct val="115000"/>
              </a:lnSpc>
              <a:spcBef>
                <a:spcPts val="1200"/>
              </a:spcBef>
              <a:spcAft>
                <a:spcPts val="0"/>
              </a:spcAft>
              <a:buClr>
                <a:schemeClr val="dk1"/>
              </a:buClr>
              <a:buSzPts val="1100"/>
              <a:buFont typeface="Arial"/>
              <a:buNone/>
            </a:pPr>
            <a:r>
              <a:rPr lang="fr" sz="1200" b="0" i="0" u="none" strike="noStrike" cap="none" dirty="0">
                <a:solidFill>
                  <a:srgbClr val="000000"/>
                </a:solidFill>
                <a:latin typeface="Playfair Display"/>
                <a:ea typeface="Playfair Display"/>
                <a:cs typeface="Playfair Display"/>
                <a:sym typeface="Playfair Display"/>
              </a:rPr>
              <a:t>La Gascogne est une région idéale pour le cyclisme:  une campagne jonchée de collines et de vallées, peu de circulation, de nombreux villages et des marchés locaux. Notre partenaire </a:t>
            </a:r>
            <a:r>
              <a:rPr lang="en-GB" sz="1200" b="0" i="1" u="none" strike="noStrike" baseline="0" dirty="0">
                <a:solidFill>
                  <a:srgbClr val="0096A7"/>
                </a:solidFill>
                <a:latin typeface="Playfair Display" panose="00000500000000000000" pitchFamily="2" charset="0"/>
              </a:rPr>
              <a:t>e-</a:t>
            </a:r>
            <a:r>
              <a:rPr lang="en-GB" sz="1200" b="0" i="1" u="none" strike="noStrike" baseline="0" dirty="0" err="1">
                <a:solidFill>
                  <a:srgbClr val="0096A7"/>
                </a:solidFill>
                <a:latin typeface="Playfair Display" panose="00000500000000000000" pitchFamily="2" charset="0"/>
              </a:rPr>
              <a:t>VeloGers</a:t>
            </a:r>
            <a:r>
              <a:rPr lang="fr" sz="1200" b="0" i="0" u="none" strike="noStrike" cap="none" dirty="0">
                <a:solidFill>
                  <a:srgbClr val="000000"/>
                </a:solidFill>
                <a:latin typeface="Playfair Display" panose="00000500000000000000" pitchFamily="2" charset="0"/>
                <a:ea typeface="Playfair Display"/>
                <a:cs typeface="Playfair Display"/>
                <a:sym typeface="Playfair Display"/>
              </a:rPr>
              <a:t> </a:t>
            </a:r>
            <a:r>
              <a:rPr lang="fr" sz="1200" b="0" i="0" u="none" strike="noStrike" cap="none" dirty="0">
                <a:solidFill>
                  <a:srgbClr val="000000"/>
                </a:solidFill>
                <a:latin typeface="Playfair Display"/>
                <a:ea typeface="Playfair Display"/>
                <a:cs typeface="Playfair Display"/>
                <a:sym typeface="Playfair Display"/>
              </a:rPr>
              <a:t>fournit des vélos électriques de qualité et adaptés à tout type de cycliste. Les vélos sont directement livrés à domicile, et prêts à l’usage dès l'arrivée des clients.  </a:t>
            </a:r>
            <a:endParaRPr dirty="0"/>
          </a:p>
          <a:p>
            <a:pPr marL="0" marR="0" lvl="0" indent="0" algn="just" rtl="0">
              <a:lnSpc>
                <a:spcPct val="115000"/>
              </a:lnSpc>
              <a:spcBef>
                <a:spcPts val="1200"/>
              </a:spcBef>
              <a:spcAft>
                <a:spcPts val="0"/>
              </a:spcAft>
              <a:buClr>
                <a:schemeClr val="dk1"/>
              </a:buClr>
              <a:buSzPts val="1100"/>
              <a:buFont typeface="Arial"/>
              <a:buNone/>
            </a:pPr>
            <a:r>
              <a:rPr lang="fr" sz="1400" b="1" i="0" u="none" strike="noStrike" cap="none" dirty="0">
                <a:solidFill>
                  <a:srgbClr val="000000"/>
                </a:solidFill>
                <a:latin typeface="Cinzel"/>
                <a:ea typeface="Cinzel"/>
                <a:cs typeface="Cinzel"/>
                <a:sym typeface="Cinzel"/>
              </a:rPr>
              <a:t>Visites de vignes en vélo</a:t>
            </a:r>
            <a:endParaRPr dirty="0"/>
          </a:p>
          <a:p>
            <a:pPr marL="0" marR="0" lvl="0" indent="0" algn="just" rtl="0">
              <a:lnSpc>
                <a:spcPct val="115000"/>
              </a:lnSpc>
              <a:spcBef>
                <a:spcPts val="1200"/>
              </a:spcBef>
              <a:spcAft>
                <a:spcPts val="0"/>
              </a:spcAft>
              <a:buClr>
                <a:schemeClr val="dk1"/>
              </a:buClr>
              <a:buSzPts val="1100"/>
              <a:buFont typeface="Arial"/>
              <a:buNone/>
            </a:pPr>
            <a:r>
              <a:rPr lang="fr" sz="1200" b="0" i="0" u="none" strike="noStrike" cap="none" dirty="0">
                <a:solidFill>
                  <a:srgbClr val="000000"/>
                </a:solidFill>
                <a:latin typeface="Playfair Display"/>
                <a:ea typeface="Playfair Display"/>
                <a:cs typeface="Playfair Display"/>
                <a:sym typeface="Playfair Display"/>
              </a:rPr>
              <a:t>Notre partenaire </a:t>
            </a:r>
            <a:r>
              <a:rPr lang="en-GB" sz="1200" b="0" i="1" u="none" strike="noStrike" baseline="0" dirty="0">
                <a:solidFill>
                  <a:srgbClr val="0096A7"/>
                </a:solidFill>
                <a:latin typeface="Playfair Display" panose="00000500000000000000" pitchFamily="2" charset="0"/>
              </a:rPr>
              <a:t>Gascogne Bike Hire &amp; Tours</a:t>
            </a:r>
            <a:r>
              <a:rPr lang="fr" sz="1200" b="0" i="0" u="none" strike="noStrike" cap="none" dirty="0">
                <a:solidFill>
                  <a:srgbClr val="000000"/>
                </a:solidFill>
                <a:latin typeface="Playfair Display"/>
                <a:ea typeface="Playfair Display"/>
                <a:cs typeface="Playfair Display"/>
                <a:sym typeface="Playfair Display"/>
              </a:rPr>
              <a:t> propose à notre clientèle diverses excursions à vélo durant lesquelles il est possible de participer à des dégustations de vin, visiter des villages ou d’anciens châteaux, et de découvrir la cuisine locale. Il est aussi possible d’ajouter une option pique-nique. </a:t>
            </a:r>
            <a:r>
              <a:rPr lang="fr" sz="1200" b="0" i="1" u="none" strike="noStrike" cap="none" dirty="0">
                <a:solidFill>
                  <a:srgbClr val="000000"/>
                </a:solidFill>
                <a:latin typeface="Playfair Display"/>
                <a:ea typeface="Playfair Display"/>
                <a:cs typeface="Playfair Display"/>
                <a:sym typeface="Playfair Display"/>
              </a:rPr>
              <a:t>Gascogne Bike &amp; Tours</a:t>
            </a:r>
            <a:r>
              <a:rPr lang="fr" sz="1200" b="0" i="0" u="none" strike="noStrike" cap="none" dirty="0">
                <a:solidFill>
                  <a:srgbClr val="000000"/>
                </a:solidFill>
                <a:latin typeface="Playfair Display"/>
                <a:ea typeface="Playfair Display"/>
                <a:cs typeface="Playfair Display"/>
                <a:sym typeface="Playfair Display"/>
              </a:rPr>
              <a:t> peut également vous recommander des itinéraires cyclables près de votre maison de vacances.</a:t>
            </a:r>
            <a:endParaRPr sz="1200" b="0" i="0" u="none" strike="noStrike" cap="none" dirty="0">
              <a:solidFill>
                <a:srgbClr val="000000"/>
              </a:solidFill>
              <a:latin typeface="Playfair Display"/>
              <a:ea typeface="Playfair Display"/>
              <a:cs typeface="Playfair Display"/>
              <a:sym typeface="Playfair Display"/>
            </a:endParaRPr>
          </a:p>
        </p:txBody>
      </p:sp>
      <p:pic>
        <p:nvPicPr>
          <p:cNvPr id="94" name="Google Shape;94;p6"/>
          <p:cNvPicPr preferRelativeResize="0"/>
          <p:nvPr/>
        </p:nvPicPr>
        <p:blipFill rotWithShape="1">
          <a:blip r:embed="rId3">
            <a:alphaModFix/>
          </a:blip>
          <a:srcRect/>
          <a:stretch/>
        </p:blipFill>
        <p:spPr>
          <a:xfrm>
            <a:off x="0" y="214900"/>
            <a:ext cx="5359652" cy="4019750"/>
          </a:xfrm>
          <a:prstGeom prst="rect">
            <a:avLst/>
          </a:prstGeom>
          <a:noFill/>
          <a:ln>
            <a:noFill/>
          </a:ln>
        </p:spPr>
      </p:pic>
      <p:sp>
        <p:nvSpPr>
          <p:cNvPr id="95" name="Google Shape;95;p6"/>
          <p:cNvSpPr txBox="1"/>
          <p:nvPr/>
        </p:nvSpPr>
        <p:spPr>
          <a:xfrm>
            <a:off x="-75" y="349550"/>
            <a:ext cx="5423100" cy="810961"/>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200"/>
              </a:spcBef>
              <a:spcAft>
                <a:spcPts val="1200"/>
              </a:spcAft>
              <a:buClr>
                <a:schemeClr val="dk1"/>
              </a:buClr>
              <a:buSzPts val="1100"/>
              <a:buFont typeface="Arial"/>
              <a:buNone/>
            </a:pPr>
            <a:r>
              <a:rPr lang="fr" sz="1800" b="1" i="0" u="none" strike="noStrike" cap="none">
                <a:solidFill>
                  <a:srgbClr val="1E4F48"/>
                </a:solidFill>
                <a:latin typeface="Cinzel"/>
                <a:ea typeface="Cinzel"/>
                <a:cs typeface="Cinzel"/>
                <a:sym typeface="Cinzel"/>
              </a:rPr>
              <a:t>Nos partenaires</a:t>
            </a:r>
            <a:endParaRPr sz="1800" b="1" i="0" u="none" strike="noStrike" cap="none">
              <a:solidFill>
                <a:srgbClr val="000000"/>
              </a:solidFill>
              <a:latin typeface="Arial"/>
              <a:ea typeface="Arial"/>
              <a:cs typeface="Arial"/>
              <a:sym typeface="Arial"/>
            </a:endParaRPr>
          </a:p>
        </p:txBody>
      </p:sp>
      <p:pic>
        <p:nvPicPr>
          <p:cNvPr id="96" name="Google Shape;96;p6"/>
          <p:cNvPicPr preferRelativeResize="0"/>
          <p:nvPr/>
        </p:nvPicPr>
        <p:blipFill rotWithShape="1">
          <a:blip r:embed="rId4">
            <a:alphaModFix/>
          </a:blip>
          <a:srcRect/>
          <a:stretch/>
        </p:blipFill>
        <p:spPr>
          <a:xfrm>
            <a:off x="3849347" y="4603905"/>
            <a:ext cx="1445305" cy="5395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7A1E"/>
        </a:solidFill>
        <a:effectLst/>
      </p:bgPr>
    </p:bg>
    <p:spTree>
      <p:nvGrpSpPr>
        <p:cNvPr id="1" name="Shape 100"/>
        <p:cNvGrpSpPr/>
        <p:nvPr/>
      </p:nvGrpSpPr>
      <p:grpSpPr>
        <a:xfrm>
          <a:off x="0" y="0"/>
          <a:ext cx="0" cy="0"/>
          <a:chOff x="0" y="0"/>
          <a:chExt cx="0" cy="0"/>
        </a:xfrm>
      </p:grpSpPr>
      <p:sp>
        <p:nvSpPr>
          <p:cNvPr id="101" name="Google Shape;101;p7"/>
          <p:cNvSpPr txBox="1"/>
          <p:nvPr/>
        </p:nvSpPr>
        <p:spPr>
          <a:xfrm>
            <a:off x="0" y="-74428"/>
            <a:ext cx="4065000" cy="490592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fr" sz="1400" b="1" i="0" u="none" strike="noStrike" cap="none">
                <a:solidFill>
                  <a:schemeClr val="dk1"/>
                </a:solidFill>
                <a:latin typeface="Cinzel"/>
                <a:ea typeface="Cinzel"/>
                <a:cs typeface="Cinzel"/>
                <a:sym typeface="Cinzel"/>
              </a:rPr>
              <a:t>Dégustation de vins locaux </a:t>
            </a:r>
            <a:endParaRPr sz="1400" b="1" i="0" u="none" strike="noStrike" cap="none">
              <a:solidFill>
                <a:schemeClr val="dk1"/>
              </a:solidFill>
              <a:latin typeface="Cinzel"/>
              <a:ea typeface="Cinzel"/>
              <a:cs typeface="Cinzel"/>
              <a:sym typeface="Cinzel"/>
            </a:endParaRPr>
          </a:p>
          <a:p>
            <a:pPr marL="0" marR="0" lvl="0" indent="0" algn="just" rtl="0">
              <a:lnSpc>
                <a:spcPct val="115000"/>
              </a:lnSpc>
              <a:spcBef>
                <a:spcPts val="1200"/>
              </a:spcBef>
              <a:spcAft>
                <a:spcPts val="0"/>
              </a:spcAft>
              <a:buClr>
                <a:schemeClr val="dk1"/>
              </a:buClr>
              <a:buSzPts val="1100"/>
              <a:buFont typeface="Arial"/>
              <a:buNone/>
            </a:pPr>
            <a:r>
              <a:rPr lang="fr" sz="1200" b="0" i="0" u="none" strike="noStrike" cap="none">
                <a:solidFill>
                  <a:schemeClr val="dk1"/>
                </a:solidFill>
                <a:latin typeface="Playfair Display"/>
                <a:ea typeface="Playfair Display"/>
                <a:cs typeface="Playfair Display"/>
                <a:sym typeface="Playfair Display"/>
              </a:rPr>
              <a:t>En Gascogne, les vins sont produits par des vignerons indépendants qui utilisent des cépages locaux. </a:t>
            </a:r>
            <a:r>
              <a:rPr lang="fr" sz="1200" b="0" i="1" u="none" strike="noStrike" cap="none">
                <a:solidFill>
                  <a:schemeClr val="dk1"/>
                </a:solidFill>
                <a:latin typeface="Playfair Display"/>
                <a:ea typeface="Playfair Display"/>
                <a:cs typeface="Playfair Display"/>
                <a:sym typeface="Playfair Display"/>
              </a:rPr>
              <a:t>De la Terre au Verre</a:t>
            </a:r>
            <a:r>
              <a:rPr lang="fr" sz="1200" b="0" i="0" u="none" strike="noStrike" cap="none">
                <a:solidFill>
                  <a:schemeClr val="dk1"/>
                </a:solidFill>
                <a:latin typeface="Playfair Display"/>
                <a:ea typeface="Playfair Display"/>
                <a:cs typeface="Playfair Display"/>
                <a:sym typeface="Playfair Display"/>
              </a:rPr>
              <a:t> organise des dégustations de vin à Lectoure, et recommande aussi des visites de vignobles près des maisons de notre clientèle. </a:t>
            </a:r>
            <a:r>
              <a:rPr lang="fr" sz="1200" b="0" i="1" u="none" strike="noStrike" cap="none">
                <a:solidFill>
                  <a:schemeClr val="dk1"/>
                </a:solidFill>
                <a:latin typeface="Playfair Display"/>
                <a:ea typeface="Playfair Display"/>
                <a:cs typeface="Playfair Display"/>
                <a:sym typeface="Playfair Display"/>
              </a:rPr>
              <a:t>Le Cho Truck</a:t>
            </a:r>
            <a:r>
              <a:rPr lang="fr" sz="1200" b="0" i="0" u="none" strike="noStrike" cap="none">
                <a:solidFill>
                  <a:schemeClr val="dk1"/>
                </a:solidFill>
                <a:latin typeface="Playfair Display"/>
                <a:ea typeface="Playfair Display"/>
                <a:cs typeface="Playfair Display"/>
                <a:sym typeface="Playfair Display"/>
              </a:rPr>
              <a:t> est un caviste ambulant qui propose des dégustations de vin à domicile, à bord de sa camionnette vintage Citroën ou sont stockés ses vins.</a:t>
            </a:r>
            <a:endParaRPr/>
          </a:p>
          <a:p>
            <a:pPr marL="0" marR="0" lvl="0" indent="0" algn="just" rtl="0">
              <a:lnSpc>
                <a:spcPct val="115000"/>
              </a:lnSpc>
              <a:spcBef>
                <a:spcPts val="1200"/>
              </a:spcBef>
              <a:spcAft>
                <a:spcPts val="0"/>
              </a:spcAft>
              <a:buClr>
                <a:schemeClr val="dk1"/>
              </a:buClr>
              <a:buSzPts val="1100"/>
              <a:buFont typeface="Arial"/>
              <a:buNone/>
            </a:pPr>
            <a:r>
              <a:rPr lang="fr" sz="1400" b="1" i="0" u="none" strike="noStrike" cap="none">
                <a:solidFill>
                  <a:schemeClr val="dk1"/>
                </a:solidFill>
                <a:latin typeface="Cinzel"/>
                <a:ea typeface="Cinzel"/>
                <a:cs typeface="Cinzel"/>
                <a:sym typeface="Cinzel"/>
              </a:rPr>
              <a:t>Atelier cuisine à domicile</a:t>
            </a:r>
            <a:r>
              <a:rPr lang="fr" sz="1400" b="1" i="0" u="none" strike="noStrike" cap="none">
                <a:solidFill>
                  <a:srgbClr val="000000"/>
                </a:solidFill>
                <a:latin typeface="Cinzel"/>
                <a:ea typeface="Cinzel"/>
                <a:cs typeface="Cinzel"/>
                <a:sym typeface="Cinzel"/>
              </a:rPr>
              <a:t> </a:t>
            </a:r>
            <a:endParaRPr/>
          </a:p>
          <a:p>
            <a:pPr marL="0" marR="0" lvl="0" indent="0" algn="just" rtl="0">
              <a:lnSpc>
                <a:spcPct val="115000"/>
              </a:lnSpc>
              <a:spcBef>
                <a:spcPts val="1200"/>
              </a:spcBef>
              <a:spcAft>
                <a:spcPts val="0"/>
              </a:spcAft>
              <a:buClr>
                <a:schemeClr val="dk1"/>
              </a:buClr>
              <a:buSzPts val="1100"/>
              <a:buFont typeface="Arial"/>
              <a:buNone/>
            </a:pPr>
            <a:r>
              <a:rPr lang="fr" sz="1200" b="0" i="0" u="none" strike="noStrike" cap="none">
                <a:solidFill>
                  <a:schemeClr val="dk1"/>
                </a:solidFill>
                <a:latin typeface="Playfair Display"/>
                <a:ea typeface="Playfair Display"/>
                <a:cs typeface="Playfair Display"/>
                <a:sym typeface="Playfair Display"/>
              </a:rPr>
              <a:t>La Gascogne est célèbre pour sa cuisine locale variée, un domaine parfaitement maîtrisé par notre partenaire Atelier Cuisine Fourcès. Laura organise des ateliers de cuisine à son domicile ou celui de nos clients. Elle propose également d’accompagner les clients dans des marchés locaux afin d’y acheter les produits qui seront utilisés lorsqu’ils cuisineront ensemble. Grâce à Laura et ses ateliers, nos clients pourront découvrir les traditions et l’histoire de l’art culinaire gascon.</a:t>
            </a:r>
            <a:endParaRPr sz="1200" b="0" i="0" u="none" strike="noStrike" cap="none">
              <a:solidFill>
                <a:schemeClr val="dk1"/>
              </a:solidFill>
              <a:latin typeface="Playfair Display"/>
              <a:ea typeface="Playfair Display"/>
              <a:cs typeface="Playfair Display"/>
              <a:sym typeface="Playfair Display"/>
            </a:endParaRPr>
          </a:p>
        </p:txBody>
      </p:sp>
      <p:pic>
        <p:nvPicPr>
          <p:cNvPr id="102" name="Google Shape;102;p7"/>
          <p:cNvPicPr preferRelativeResize="0"/>
          <p:nvPr/>
        </p:nvPicPr>
        <p:blipFill rotWithShape="1">
          <a:blip r:embed="rId3">
            <a:alphaModFix/>
          </a:blip>
          <a:srcRect r="40011"/>
          <a:stretch/>
        </p:blipFill>
        <p:spPr>
          <a:xfrm>
            <a:off x="4392150" y="0"/>
            <a:ext cx="4751849" cy="4286249"/>
          </a:xfrm>
          <a:prstGeom prst="rect">
            <a:avLst/>
          </a:prstGeom>
          <a:noFill/>
          <a:ln>
            <a:noFill/>
          </a:ln>
        </p:spPr>
      </p:pic>
      <p:pic>
        <p:nvPicPr>
          <p:cNvPr id="103" name="Google Shape;103;p7"/>
          <p:cNvPicPr preferRelativeResize="0"/>
          <p:nvPr/>
        </p:nvPicPr>
        <p:blipFill rotWithShape="1">
          <a:blip r:embed="rId4">
            <a:alphaModFix/>
          </a:blip>
          <a:srcRect/>
          <a:stretch/>
        </p:blipFill>
        <p:spPr>
          <a:xfrm>
            <a:off x="3849347" y="4603905"/>
            <a:ext cx="1445305" cy="5395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7A1E"/>
        </a:solidFill>
        <a:effectLst/>
      </p:bgPr>
    </p:bg>
    <p:spTree>
      <p:nvGrpSpPr>
        <p:cNvPr id="1" name="Shape 107"/>
        <p:cNvGrpSpPr/>
        <p:nvPr/>
      </p:nvGrpSpPr>
      <p:grpSpPr>
        <a:xfrm>
          <a:off x="0" y="0"/>
          <a:ext cx="0" cy="0"/>
          <a:chOff x="0" y="0"/>
          <a:chExt cx="0" cy="0"/>
        </a:xfrm>
      </p:grpSpPr>
      <p:pic>
        <p:nvPicPr>
          <p:cNvPr id="108" name="Google Shape;108;p8"/>
          <p:cNvPicPr preferRelativeResize="0"/>
          <p:nvPr/>
        </p:nvPicPr>
        <p:blipFill rotWithShape="1">
          <a:blip r:embed="rId3">
            <a:alphaModFix/>
          </a:blip>
          <a:srcRect t="27216" b="27213"/>
          <a:stretch/>
        </p:blipFill>
        <p:spPr>
          <a:xfrm>
            <a:off x="0" y="1150250"/>
            <a:ext cx="9144003" cy="2777133"/>
          </a:xfrm>
          <a:prstGeom prst="rect">
            <a:avLst/>
          </a:prstGeom>
          <a:noFill/>
          <a:ln>
            <a:noFill/>
          </a:ln>
        </p:spPr>
      </p:pic>
      <p:sp>
        <p:nvSpPr>
          <p:cNvPr id="109" name="Google Shape;109;p8"/>
          <p:cNvSpPr txBox="1"/>
          <p:nvPr/>
        </p:nvSpPr>
        <p:spPr>
          <a:xfrm>
            <a:off x="5896200" y="4405200"/>
            <a:ext cx="3019200" cy="6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fr" sz="1050" b="1" i="0" u="sng" strike="noStrike" cap="none">
                <a:solidFill>
                  <a:schemeClr val="hlink"/>
                </a:solidFill>
                <a:latin typeface="Cinzel"/>
                <a:ea typeface="Cinzel"/>
                <a:cs typeface="Cinzel"/>
                <a:sym typeface="Cinzel"/>
                <a:hlinkClick r:id="rId4"/>
              </a:rPr>
              <a:t>ROBIN@SIMPLY-GASCONY.CO.UK</a:t>
            </a:r>
            <a:endParaRPr sz="1050" b="1" i="0" u="none" strike="noStrike" cap="none">
              <a:solidFill>
                <a:srgbClr val="FFFFFF"/>
              </a:solidFill>
              <a:latin typeface="Cinzel"/>
              <a:ea typeface="Cinzel"/>
              <a:cs typeface="Cinzel"/>
              <a:sym typeface="Cinzel"/>
            </a:endParaRPr>
          </a:p>
          <a:p>
            <a:pPr marL="0" marR="0" lvl="0" indent="0" algn="r" rtl="0">
              <a:lnSpc>
                <a:spcPct val="100000"/>
              </a:lnSpc>
              <a:spcBef>
                <a:spcPts val="0"/>
              </a:spcBef>
              <a:spcAft>
                <a:spcPts val="0"/>
              </a:spcAft>
              <a:buClr>
                <a:srgbClr val="000000"/>
              </a:buClr>
              <a:buSzPts val="1150"/>
              <a:buFont typeface="Arial"/>
              <a:buNone/>
            </a:pPr>
            <a:r>
              <a:rPr lang="fr" sz="1150" b="0" i="0" u="none" strike="noStrike" cap="none">
                <a:solidFill>
                  <a:srgbClr val="FFFFFF"/>
                </a:solidFill>
                <a:latin typeface="Cinzel"/>
                <a:ea typeface="Cinzel"/>
                <a:cs typeface="Cinzel"/>
                <a:sym typeface="Cinzel"/>
              </a:rPr>
              <a:t>TEL: +44 7970 69 88 67</a:t>
            </a:r>
            <a:endParaRPr sz="1150" b="0" i="0" u="none" strike="noStrike" cap="none">
              <a:solidFill>
                <a:srgbClr val="FFFFFF"/>
              </a:solidFill>
              <a:latin typeface="Cinzel"/>
              <a:ea typeface="Cinzel"/>
              <a:cs typeface="Cinzel"/>
              <a:sym typeface="Cinzel"/>
            </a:endParaRPr>
          </a:p>
          <a:p>
            <a:pPr marL="0" marR="0" lvl="0" indent="0" algn="r" rtl="0">
              <a:lnSpc>
                <a:spcPct val="100000"/>
              </a:lnSpc>
              <a:spcBef>
                <a:spcPts val="0"/>
              </a:spcBef>
              <a:spcAft>
                <a:spcPts val="0"/>
              </a:spcAft>
              <a:buClr>
                <a:srgbClr val="000000"/>
              </a:buClr>
              <a:buSzPts val="850"/>
              <a:buFont typeface="Arial"/>
              <a:buNone/>
            </a:pPr>
            <a:r>
              <a:rPr lang="fr" sz="850" b="1" i="0" u="none" strike="noStrike" cap="none">
                <a:solidFill>
                  <a:srgbClr val="7FA88B"/>
                </a:solidFill>
                <a:latin typeface="Arial"/>
                <a:ea typeface="Arial"/>
                <a:cs typeface="Arial"/>
                <a:sym typeface="Arial"/>
              </a:rPr>
              <a:t>Copyright © Simply Gascony 2022.</a:t>
            </a:r>
            <a:endParaRPr sz="1150" b="1" i="0" u="none" strike="noStrike" cap="none">
              <a:solidFill>
                <a:srgbClr val="FFFFFF"/>
              </a:solidFill>
              <a:latin typeface="Cinzel"/>
              <a:ea typeface="Cinzel"/>
              <a:cs typeface="Cinzel"/>
              <a:sym typeface="Cinzel"/>
            </a:endParaRPr>
          </a:p>
        </p:txBody>
      </p:sp>
      <p:sp>
        <p:nvSpPr>
          <p:cNvPr id="110" name="Google Shape;110;p8"/>
          <p:cNvSpPr txBox="1"/>
          <p:nvPr/>
        </p:nvSpPr>
        <p:spPr>
          <a:xfrm>
            <a:off x="161225" y="4171613"/>
            <a:ext cx="1760100" cy="99254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fr" sz="1050" b="1" i="0" u="none" strike="noStrike" cap="none">
                <a:solidFill>
                  <a:srgbClr val="42786F"/>
                </a:solidFill>
                <a:latin typeface="Cinzel"/>
                <a:ea typeface="Cinzel"/>
                <a:cs typeface="Cinzel"/>
                <a:sym typeface="Cinzel"/>
              </a:rPr>
              <a:t>Auteurs</a:t>
            </a:r>
            <a:endParaRPr sz="1050" b="1" i="0" u="none" strike="noStrike" cap="none">
              <a:solidFill>
                <a:srgbClr val="42786F"/>
              </a:solidFill>
              <a:latin typeface="Cinzel"/>
              <a:ea typeface="Cinzel"/>
              <a:cs typeface="Cinzel"/>
              <a:sym typeface="Cinzel"/>
            </a:endParaRPr>
          </a:p>
          <a:p>
            <a:pPr marL="0" marR="0" lvl="0" indent="0" algn="l" rtl="0">
              <a:lnSpc>
                <a:spcPct val="100000"/>
              </a:lnSpc>
              <a:spcBef>
                <a:spcPts val="0"/>
              </a:spcBef>
              <a:spcAft>
                <a:spcPts val="0"/>
              </a:spcAft>
              <a:buClr>
                <a:srgbClr val="000000"/>
              </a:buClr>
              <a:buSzPts val="1050"/>
              <a:buFont typeface="Arial"/>
              <a:buNone/>
            </a:pPr>
            <a:r>
              <a:rPr lang="fr" sz="1050" b="0" i="0" u="none" strike="noStrike" cap="none">
                <a:solidFill>
                  <a:srgbClr val="FFFFFF"/>
                </a:solidFill>
                <a:latin typeface="Cinzel"/>
                <a:ea typeface="Cinzel"/>
                <a:cs typeface="Cinzel"/>
                <a:sym typeface="Cinzel"/>
              </a:rPr>
              <a:t>Marie-Aude Koné</a:t>
            </a:r>
            <a:endParaRPr sz="1050" b="0" i="0" u="none" strike="noStrike" cap="none">
              <a:solidFill>
                <a:srgbClr val="FFFFFF"/>
              </a:solidFill>
              <a:latin typeface="Cinzel"/>
              <a:ea typeface="Cinzel"/>
              <a:cs typeface="Cinzel"/>
              <a:sym typeface="Cinzel"/>
            </a:endParaRPr>
          </a:p>
          <a:p>
            <a:pPr marL="0" marR="0" lvl="0" indent="0" algn="l" rtl="0">
              <a:lnSpc>
                <a:spcPct val="100000"/>
              </a:lnSpc>
              <a:spcBef>
                <a:spcPts val="0"/>
              </a:spcBef>
              <a:spcAft>
                <a:spcPts val="0"/>
              </a:spcAft>
              <a:buClr>
                <a:srgbClr val="000000"/>
              </a:buClr>
              <a:buSzPts val="1050"/>
              <a:buFont typeface="Arial"/>
              <a:buNone/>
            </a:pPr>
            <a:r>
              <a:rPr lang="fr" sz="1050" b="0" i="0" u="none" strike="noStrike" cap="none">
                <a:solidFill>
                  <a:srgbClr val="FFFFFF"/>
                </a:solidFill>
                <a:latin typeface="Cinzel"/>
                <a:ea typeface="Cinzel"/>
                <a:cs typeface="Cinzel"/>
                <a:sym typeface="Cinzel"/>
              </a:rPr>
              <a:t>Rebecca Dunipace</a:t>
            </a:r>
            <a:endParaRPr sz="1050" b="0" i="0" u="none" strike="noStrike" cap="none">
              <a:solidFill>
                <a:srgbClr val="FFFFFF"/>
              </a:solidFill>
              <a:latin typeface="Cinzel"/>
              <a:ea typeface="Cinzel"/>
              <a:cs typeface="Cinzel"/>
              <a:sym typeface="Cinzel"/>
            </a:endParaRPr>
          </a:p>
          <a:p>
            <a:pPr marL="0" marR="0" lvl="0" indent="0" algn="l" rtl="0">
              <a:lnSpc>
                <a:spcPct val="100000"/>
              </a:lnSpc>
              <a:spcBef>
                <a:spcPts val="0"/>
              </a:spcBef>
              <a:spcAft>
                <a:spcPts val="0"/>
              </a:spcAft>
              <a:buClr>
                <a:srgbClr val="000000"/>
              </a:buClr>
              <a:buSzPts val="1050"/>
              <a:buFont typeface="Arial"/>
              <a:buNone/>
            </a:pPr>
            <a:r>
              <a:rPr lang="fr" sz="1050" b="1" i="0" u="none" strike="noStrike" cap="none">
                <a:solidFill>
                  <a:srgbClr val="42786F"/>
                </a:solidFill>
                <a:latin typeface="Cinzel"/>
                <a:ea typeface="Cinzel"/>
                <a:cs typeface="Cinzel"/>
                <a:sym typeface="Cinzel"/>
              </a:rPr>
              <a:t>Editeur</a:t>
            </a:r>
            <a:endParaRPr sz="1050" b="1" i="0" u="none" strike="noStrike" cap="none">
              <a:solidFill>
                <a:srgbClr val="42786F"/>
              </a:solidFill>
              <a:latin typeface="Cinzel"/>
              <a:ea typeface="Cinzel"/>
              <a:cs typeface="Cinzel"/>
              <a:sym typeface="Cinzel"/>
            </a:endParaRPr>
          </a:p>
          <a:p>
            <a:pPr marL="0" marR="0" lvl="0" indent="0" algn="l" rtl="0">
              <a:lnSpc>
                <a:spcPct val="100000"/>
              </a:lnSpc>
              <a:spcBef>
                <a:spcPts val="0"/>
              </a:spcBef>
              <a:spcAft>
                <a:spcPts val="0"/>
              </a:spcAft>
              <a:buClr>
                <a:srgbClr val="000000"/>
              </a:buClr>
              <a:buSzPts val="1050"/>
              <a:buFont typeface="Arial"/>
              <a:buNone/>
            </a:pPr>
            <a:r>
              <a:rPr lang="fr" sz="1050" b="0" i="0" u="none" strike="noStrike" cap="none">
                <a:solidFill>
                  <a:srgbClr val="FFFFFF"/>
                </a:solidFill>
                <a:latin typeface="Cinzel"/>
                <a:ea typeface="Cinzel"/>
                <a:cs typeface="Cinzel"/>
                <a:sym typeface="Cinzel"/>
              </a:rPr>
              <a:t>Robin Dunipace</a:t>
            </a:r>
            <a:endParaRPr sz="1050" b="0" i="0" u="none" strike="noStrike" cap="none">
              <a:solidFill>
                <a:srgbClr val="FFFFFF"/>
              </a:solidFill>
              <a:latin typeface="Cinzel"/>
              <a:ea typeface="Cinzel"/>
              <a:cs typeface="Cinzel"/>
              <a:sym typeface="Cinzel"/>
            </a:endParaRPr>
          </a:p>
        </p:txBody>
      </p:sp>
      <p:sp>
        <p:nvSpPr>
          <p:cNvPr id="111" name="Google Shape;111;p8"/>
          <p:cNvSpPr txBox="1"/>
          <p:nvPr/>
        </p:nvSpPr>
        <p:spPr>
          <a:xfrm>
            <a:off x="2124725" y="403300"/>
            <a:ext cx="47940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 sz="1800" b="1" i="1" u="none" strike="noStrike" cap="none">
                <a:solidFill>
                  <a:srgbClr val="42786F"/>
                </a:solidFill>
                <a:latin typeface="Cinzel"/>
                <a:ea typeface="Cinzel"/>
                <a:cs typeface="Cinzel"/>
                <a:sym typeface="Cinzel"/>
              </a:rPr>
              <a:t>SIMPLY GASCONY - SIMPLY ENJOY!</a:t>
            </a:r>
            <a:endParaRPr sz="1800" b="1" i="1" u="none" strike="noStrike" cap="none">
              <a:solidFill>
                <a:srgbClr val="42786F"/>
              </a:solidFill>
              <a:latin typeface="Cinzel"/>
              <a:ea typeface="Cinzel"/>
              <a:cs typeface="Cinzel"/>
              <a:sym typeface="Cinzel"/>
            </a:endParaRPr>
          </a:p>
        </p:txBody>
      </p:sp>
      <p:pic>
        <p:nvPicPr>
          <p:cNvPr id="112" name="Google Shape;112;p8"/>
          <p:cNvPicPr preferRelativeResize="0"/>
          <p:nvPr/>
        </p:nvPicPr>
        <p:blipFill rotWithShape="1">
          <a:blip r:embed="rId5">
            <a:alphaModFix/>
          </a:blip>
          <a:srcRect/>
          <a:stretch/>
        </p:blipFill>
        <p:spPr>
          <a:xfrm>
            <a:off x="3849347" y="4603905"/>
            <a:ext cx="1445305" cy="53959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920</Words>
  <Application>Microsoft Office PowerPoint</Application>
  <PresentationFormat>On-screen Show (16:9)</PresentationFormat>
  <Paragraphs>76</Paragraphs>
  <Slides>8</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Arial</vt:lpstr>
      <vt:lpstr>Times New Roman</vt:lpstr>
      <vt:lpstr>Cinzel</vt:lpstr>
      <vt:lpstr>Playfair Display</vt:lpstr>
      <vt:lpstr>Simple Light</vt:lpstr>
      <vt:lpstr>1_Simple Light</vt:lpstr>
      <vt:lpstr>PowerPoint Presentation</vt:lpstr>
      <vt:lpstr>PowerPoint Presentation</vt:lpstr>
      <vt:lpstr>       </vt:lpstr>
      <vt:lpstr>                                           Nos propriétés Simply Gascony met à votre disposition un large éventail de propriétés toutes situées à 100 km d’Auch, la capitale du Gers. Accueillant chacune entre 2 et 24 personnes, elles ont un charme et des caractéristiques uniques, qu’il s’agisse d’un cottage, d’une ferme, d’une maison de campagne, ou encore d’un château.  Nos services Cela fait maintenant des décennies que nous sommes spécialisés dans la location de maisons de vacances en Gascogne. Nous mettons tout en œuvre pour aider nos clients à trouver aisément leur maison de vacances idéale. Chaque maison est assignée à un gardien référent de la région qui accueille chaleureusement les clients et est également leur point de contact principal.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Robin Dunipace</dc:creator>
  <cp:lastModifiedBy>Robin Dunipace</cp:lastModifiedBy>
  <cp:revision>13</cp:revision>
  <dcterms:modified xsi:type="dcterms:W3CDTF">2026-02-15T19:06:14Z</dcterms:modified>
</cp:coreProperties>
</file>